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12192000" cy="6858000"/>
  <p:notesSz cx="6858000" cy="9144000"/>
  <p:embeddedFontLst>
    <p:embeddedFont>
      <p:font typeface="Barlow" panose="020B0604020202020204" charset="0"/>
      <p:regular r:id="rId48"/>
      <p:bold r:id="rId49"/>
      <p:italic r:id="rId50"/>
      <p:boldItalic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Century Gothic" panose="020B0502020202020204" pitchFamily="34" charset="0"/>
      <p:regular r:id="rId56"/>
      <p:bold r:id="rId57"/>
      <p:italic r:id="rId58"/>
      <p:boldItalic r:id="rId59"/>
    </p:embeddedFont>
    <p:embeddedFont>
      <p:font typeface="Microsoft JhengHei" panose="020B0604030504040204" pitchFamily="34" charset="-120"/>
      <p:regular r:id="rId60"/>
      <p:bold r:id="rId61"/>
    </p:embeddedFont>
    <p:embeddedFont>
      <p:font typeface="Microsoft Yahei" panose="020B0503020204020204" pitchFamily="34" charset="-122"/>
      <p:regular r:id="rId62"/>
      <p:bold r:id="rId63"/>
    </p:embeddedFont>
    <p:embeddedFont>
      <p:font typeface="Microsoft Yahei" panose="020B0503020204020204" pitchFamily="34" charset="-122"/>
      <p:regular r:id="rId62"/>
      <p:bold r:id="rId63"/>
    </p:embeddedFont>
    <p:embeddedFont>
      <p:font typeface="Open Sans" panose="020B0606030504020204" pitchFamily="34" charset="0"/>
      <p:regular r:id="rId64"/>
      <p:bold r:id="rId65"/>
      <p:italic r:id="rId66"/>
      <p:boldItalic r:id="rId67"/>
    </p:embeddedFont>
    <p:embeddedFont>
      <p:font typeface="PMingLiU" panose="02020500000000000000" pitchFamily="18" charset="-120"/>
      <p:regular r:id="rId68"/>
    </p:embeddedFont>
    <p:embeddedFont>
      <p:font typeface="SimSun" panose="02010600030101010101" pitchFamily="2" charset="-122"/>
      <p:regular r:id="rId69"/>
    </p:embeddedFont>
    <p:embeddedFont>
      <p:font typeface="Verdana" panose="020B0604030504040204" pitchFamily="34" charset="0"/>
      <p:regular r:id="rId70"/>
      <p:bold r:id="rId71"/>
      <p:italic r:id="rId72"/>
      <p:boldItalic r:id="rId7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9" roundtripDataSignature="AMtx7mhrCGnTNXHUCM/rx9JTkuY2tzy2A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A40FF70-0936-48AC-94DE-443EFAA4A30D}">
  <a:tblStyle styleId="{6A40FF70-0936-48AC-94DE-443EFAA4A30D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DF0E6"/>
          </a:solidFill>
        </a:fill>
      </a:tcStyle>
    </a:wholeTbl>
    <a:band1H>
      <a:tcTxStyle/>
      <a:tcStyle>
        <a:tcBdr/>
        <a:fill>
          <a:solidFill>
            <a:srgbClr val="FBE0C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BE0C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86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63" Type="http://schemas.openxmlformats.org/officeDocument/2006/relationships/font" Target="fonts/font16.fntdata"/><Relationship Id="rId68" Type="http://schemas.openxmlformats.org/officeDocument/2006/relationships/font" Target="fonts/font21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font" Target="fonts/font19.fntdata"/><Relationship Id="rId79" Type="http://customschemas.google.com/relationships/presentationmetadata" Target="metadata"/><Relationship Id="rId5" Type="http://schemas.openxmlformats.org/officeDocument/2006/relationships/slide" Target="slides/slide4.xml"/><Relationship Id="rId61" Type="http://schemas.openxmlformats.org/officeDocument/2006/relationships/font" Target="fonts/font14.fntdata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69" Type="http://schemas.openxmlformats.org/officeDocument/2006/relationships/font" Target="fonts/font22.fntdata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72" Type="http://schemas.openxmlformats.org/officeDocument/2006/relationships/font" Target="fonts/font25.fntdata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2.fntdata"/><Relationship Id="rId67" Type="http://schemas.openxmlformats.org/officeDocument/2006/relationships/font" Target="fonts/font2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70" Type="http://schemas.openxmlformats.org/officeDocument/2006/relationships/font" Target="fonts/font23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font" Target="fonts/font18.fntdata"/><Relationship Id="rId73" Type="http://schemas.openxmlformats.org/officeDocument/2006/relationships/font" Target="fonts/font26.fntdata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" Type="http://schemas.openxmlformats.org/officeDocument/2006/relationships/slide" Target="slides/slide6.xml"/><Relationship Id="rId71" Type="http://schemas.openxmlformats.org/officeDocument/2006/relationships/font" Target="fonts/font24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7" name="Google Shape;2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24;p16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5" name="Google Shape;25;p16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163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8EBBD2">
                    <a:alpha val="13333"/>
                  </a:srgbClr>
                </a:gs>
                <a:gs pos="36000">
                  <a:srgbClr val="8EBBD2">
                    <a:alpha val="6274"/>
                  </a:srgbClr>
                </a:gs>
                <a:gs pos="66000">
                  <a:srgbClr val="8EBBD2">
                    <a:alpha val="0"/>
                  </a:srgbClr>
                </a:gs>
                <a:gs pos="100000">
                  <a:srgbClr val="8EBBD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16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8EBBD2">
                    <a:alpha val="6274"/>
                  </a:srgbClr>
                </a:gs>
                <a:gs pos="36000">
                  <a:srgbClr val="8EBBD2">
                    <a:alpha val="5490"/>
                  </a:srgbClr>
                </a:gs>
                <a:gs pos="69000">
                  <a:srgbClr val="8EBBD2">
                    <a:alpha val="0"/>
                  </a:srgbClr>
                </a:gs>
                <a:gs pos="100000">
                  <a:srgbClr val="8EBBD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16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AC867">
                    <a:alpha val="13333"/>
                  </a:srgbClr>
                </a:gs>
                <a:gs pos="36000">
                  <a:srgbClr val="FAC867">
                    <a:alpha val="6274"/>
                  </a:srgbClr>
                </a:gs>
                <a:gs pos="73000">
                  <a:srgbClr val="FAC867">
                    <a:alpha val="0"/>
                  </a:srgbClr>
                </a:gs>
                <a:gs pos="100000">
                  <a:srgbClr val="FAC86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16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8EBBD2">
                    <a:alpha val="7450"/>
                  </a:srgbClr>
                </a:gs>
                <a:gs pos="36000">
                  <a:srgbClr val="8EBBD2">
                    <a:alpha val="7450"/>
                  </a:srgbClr>
                </a:gs>
                <a:gs pos="72000">
                  <a:srgbClr val="8EBBD2">
                    <a:alpha val="0"/>
                  </a:srgbClr>
                </a:gs>
                <a:gs pos="100000">
                  <a:srgbClr val="8EBBD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16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AC867">
                    <a:alpha val="10588"/>
                  </a:srgbClr>
                </a:gs>
                <a:gs pos="36000">
                  <a:srgbClr val="FAC867">
                    <a:alpha val="9411"/>
                  </a:srgbClr>
                </a:gs>
                <a:gs pos="75000">
                  <a:srgbClr val="FAC867">
                    <a:alpha val="0"/>
                  </a:srgbClr>
                </a:gs>
                <a:gs pos="100000">
                  <a:srgbClr val="FAC86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16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>
              <a:gsLst>
                <a:gs pos="0">
                  <a:srgbClr val="FAC867">
                    <a:alpha val="9411"/>
                  </a:srgbClr>
                </a:gs>
                <a:gs pos="31000">
                  <a:srgbClr val="FAC867">
                    <a:alpha val="4313"/>
                  </a:srgbClr>
                </a:gs>
                <a:gs pos="66000">
                  <a:srgbClr val="FAC867">
                    <a:alpha val="0"/>
                  </a:srgbClr>
                </a:gs>
                <a:gs pos="100000">
                  <a:srgbClr val="FAC86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163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33" name="Google Shape;33;p163"/>
          <p:cNvSpPr txBox="1"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Century Gothic"/>
              <a:buNone/>
              <a:defRPr sz="5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3"/>
          <p:cNvSpPr txBox="1"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cap="none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3"/>
          <p:cNvSpPr txBox="1">
            <a:spLocks noGrp="1"/>
          </p:cNvSpPr>
          <p:nvPr>
            <p:ph type="dt" idx="10"/>
          </p:nvPr>
        </p:nvSpPr>
        <p:spPr>
          <a:xfrm rot="5400000">
            <a:off x="10176279" y="1792223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3"/>
          <p:cNvSpPr txBox="1">
            <a:spLocks noGrp="1"/>
          </p:cNvSpPr>
          <p:nvPr>
            <p:ph type="ftr" idx="11"/>
          </p:nvPr>
        </p:nvSpPr>
        <p:spPr>
          <a:xfrm rot="5400000">
            <a:off x="8963575" y="3226820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3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31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163"/>
          <p:cNvSpPr txBox="1">
            <a:spLocks noGrp="1"/>
          </p:cNvSpPr>
          <p:nvPr>
            <p:ph type="sldNum" idx="12"/>
          </p:nvPr>
        </p:nvSpPr>
        <p:spPr>
          <a:xfrm>
            <a:off x="10351008" y="292608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with Caption">
  <p:cSld name="Quote with Ca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17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4" name="Google Shape;144;p17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17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8EBBD2">
                    <a:alpha val="13333"/>
                  </a:srgbClr>
                </a:gs>
                <a:gs pos="36000">
                  <a:srgbClr val="8EBBD2">
                    <a:alpha val="6274"/>
                  </a:srgbClr>
                </a:gs>
                <a:gs pos="66000">
                  <a:srgbClr val="8EBBD2">
                    <a:alpha val="0"/>
                  </a:srgbClr>
                </a:gs>
                <a:gs pos="100000">
                  <a:srgbClr val="8EBBD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7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8EBBD2">
                    <a:alpha val="6274"/>
                  </a:srgbClr>
                </a:gs>
                <a:gs pos="36000">
                  <a:srgbClr val="8EBBD2">
                    <a:alpha val="5490"/>
                  </a:srgbClr>
                </a:gs>
                <a:gs pos="69000">
                  <a:srgbClr val="8EBBD2">
                    <a:alpha val="0"/>
                  </a:srgbClr>
                </a:gs>
                <a:gs pos="100000">
                  <a:srgbClr val="8EBBD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17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AC867">
                    <a:alpha val="13333"/>
                  </a:srgbClr>
                </a:gs>
                <a:gs pos="36000">
                  <a:srgbClr val="FAC867">
                    <a:alpha val="6274"/>
                  </a:srgbClr>
                </a:gs>
                <a:gs pos="73000">
                  <a:srgbClr val="FAC867">
                    <a:alpha val="0"/>
                  </a:srgbClr>
                </a:gs>
                <a:gs pos="100000">
                  <a:srgbClr val="FAC86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17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8EBBD2">
                    <a:alpha val="7450"/>
                  </a:srgbClr>
                </a:gs>
                <a:gs pos="36000">
                  <a:srgbClr val="8EBBD2">
                    <a:alpha val="7450"/>
                  </a:srgbClr>
                </a:gs>
                <a:gs pos="72000">
                  <a:srgbClr val="8EBBD2">
                    <a:alpha val="0"/>
                  </a:srgbClr>
                </a:gs>
                <a:gs pos="100000">
                  <a:srgbClr val="8EBBD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17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AC867">
                    <a:alpha val="10588"/>
                  </a:srgbClr>
                </a:gs>
                <a:gs pos="36000">
                  <a:srgbClr val="FAC867">
                    <a:alpha val="9411"/>
                  </a:srgbClr>
                </a:gs>
                <a:gs pos="75000">
                  <a:srgbClr val="FAC867">
                    <a:alpha val="0"/>
                  </a:srgbClr>
                </a:gs>
                <a:gs pos="100000">
                  <a:srgbClr val="FAC86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17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>
              <a:gsLst>
                <a:gs pos="0">
                  <a:srgbClr val="FAC867">
                    <a:alpha val="9411"/>
                  </a:srgbClr>
                </a:gs>
                <a:gs pos="31000">
                  <a:srgbClr val="FAC867">
                    <a:alpha val="4313"/>
                  </a:srgbClr>
                </a:gs>
                <a:gs pos="66000">
                  <a:srgbClr val="FAC867">
                    <a:alpha val="0"/>
                  </a:srgbClr>
                </a:gs>
                <a:gs pos="100000">
                  <a:srgbClr val="FAC86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176"/>
            <p:cNvSpPr/>
            <p:nvPr/>
          </p:nvSpPr>
          <p:spPr>
            <a:xfrm rot="-589932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176"/>
            <p:cNvSpPr/>
            <p:nvPr/>
          </p:nvSpPr>
          <p:spPr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 extrusionOk="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53" name="Google Shape;153;p176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54" name="Google Shape;154;p176"/>
          <p:cNvSpPr txBox="1"/>
          <p:nvPr/>
        </p:nvSpPr>
        <p:spPr>
          <a:xfrm>
            <a:off x="898295" y="603589"/>
            <a:ext cx="801912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zh-TW" sz="9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76"/>
          <p:cNvSpPr txBox="1"/>
          <p:nvPr/>
        </p:nvSpPr>
        <p:spPr>
          <a:xfrm>
            <a:off x="9705137" y="2613787"/>
            <a:ext cx="801912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zh-TW" sz="96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76"/>
          <p:cNvSpPr txBox="1">
            <a:spLocks noGrp="1"/>
          </p:cNvSpPr>
          <p:nvPr>
            <p:ph type="title"/>
          </p:nvPr>
        </p:nvSpPr>
        <p:spPr>
          <a:xfrm>
            <a:off x="1574801" y="980517"/>
            <a:ext cx="8460983" cy="2705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176"/>
          <p:cNvSpPr txBox="1">
            <a:spLocks noGrp="1"/>
          </p:cNvSpPr>
          <p:nvPr>
            <p:ph type="body" idx="1"/>
          </p:nvPr>
        </p:nvSpPr>
        <p:spPr>
          <a:xfrm>
            <a:off x="1945945" y="3686515"/>
            <a:ext cx="7725772" cy="342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 b="0" i="0" cap="small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58" name="Google Shape;158;p176"/>
          <p:cNvSpPr txBox="1">
            <a:spLocks noGrp="1"/>
          </p:cNvSpPr>
          <p:nvPr>
            <p:ph type="body" idx="2"/>
          </p:nvPr>
        </p:nvSpPr>
        <p:spPr>
          <a:xfrm>
            <a:off x="1154954" y="5014393"/>
            <a:ext cx="8825659" cy="1012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59" name="Google Shape;159;p176"/>
          <p:cNvSpPr txBox="1">
            <a:spLocks noGrp="1"/>
          </p:cNvSpPr>
          <p:nvPr>
            <p:ph type="dt" idx="10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76"/>
          <p:cNvSpPr txBox="1">
            <a:spLocks noGrp="1"/>
          </p:cNvSpPr>
          <p:nvPr>
            <p:ph type="ftr" idx="11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76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31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176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ame Card">
  <p:cSld name="Name Card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17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5" name="Google Shape;165;p17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17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8EBBD2">
                    <a:alpha val="13333"/>
                  </a:srgbClr>
                </a:gs>
                <a:gs pos="36000">
                  <a:srgbClr val="8EBBD2">
                    <a:alpha val="6274"/>
                  </a:srgbClr>
                </a:gs>
                <a:gs pos="66000">
                  <a:srgbClr val="8EBBD2">
                    <a:alpha val="0"/>
                  </a:srgbClr>
                </a:gs>
                <a:gs pos="100000">
                  <a:srgbClr val="8EBBD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17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8EBBD2">
                    <a:alpha val="6274"/>
                  </a:srgbClr>
                </a:gs>
                <a:gs pos="36000">
                  <a:srgbClr val="8EBBD2">
                    <a:alpha val="5490"/>
                  </a:srgbClr>
                </a:gs>
                <a:gs pos="69000">
                  <a:srgbClr val="8EBBD2">
                    <a:alpha val="0"/>
                  </a:srgbClr>
                </a:gs>
                <a:gs pos="100000">
                  <a:srgbClr val="8EBBD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177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AC867">
                    <a:alpha val="13333"/>
                  </a:srgbClr>
                </a:gs>
                <a:gs pos="36000">
                  <a:srgbClr val="FAC867">
                    <a:alpha val="6274"/>
                  </a:srgbClr>
                </a:gs>
                <a:gs pos="73000">
                  <a:srgbClr val="FAC867">
                    <a:alpha val="0"/>
                  </a:srgbClr>
                </a:gs>
                <a:gs pos="100000">
                  <a:srgbClr val="FAC86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17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8EBBD2">
                    <a:alpha val="7450"/>
                  </a:srgbClr>
                </a:gs>
                <a:gs pos="36000">
                  <a:srgbClr val="8EBBD2">
                    <a:alpha val="7450"/>
                  </a:srgbClr>
                </a:gs>
                <a:gs pos="72000">
                  <a:srgbClr val="8EBBD2">
                    <a:alpha val="0"/>
                  </a:srgbClr>
                </a:gs>
                <a:gs pos="100000">
                  <a:srgbClr val="8EBBD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17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AC867">
                    <a:alpha val="10588"/>
                  </a:srgbClr>
                </a:gs>
                <a:gs pos="36000">
                  <a:srgbClr val="FAC867">
                    <a:alpha val="9411"/>
                  </a:srgbClr>
                </a:gs>
                <a:gs pos="75000">
                  <a:srgbClr val="FAC867">
                    <a:alpha val="0"/>
                  </a:srgbClr>
                </a:gs>
                <a:gs pos="100000">
                  <a:srgbClr val="FAC86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17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>
              <a:gsLst>
                <a:gs pos="0">
                  <a:srgbClr val="FAC867">
                    <a:alpha val="9411"/>
                  </a:srgbClr>
                </a:gs>
                <a:gs pos="31000">
                  <a:srgbClr val="FAC867">
                    <a:alpha val="4313"/>
                  </a:srgbClr>
                </a:gs>
                <a:gs pos="66000">
                  <a:srgbClr val="FAC867">
                    <a:alpha val="0"/>
                  </a:srgbClr>
                </a:gs>
                <a:gs pos="100000">
                  <a:srgbClr val="FAC86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177"/>
            <p:cNvSpPr/>
            <p:nvPr/>
          </p:nvSpPr>
          <p:spPr>
            <a:xfrm rot="-589932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177"/>
            <p:cNvSpPr/>
            <p:nvPr/>
          </p:nvSpPr>
          <p:spPr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 extrusionOk="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74" name="Google Shape;174;p177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75" name="Google Shape;175;p177"/>
          <p:cNvSpPr txBox="1">
            <a:spLocks noGrp="1"/>
          </p:cNvSpPr>
          <p:nvPr>
            <p:ph type="title"/>
          </p:nvPr>
        </p:nvSpPr>
        <p:spPr>
          <a:xfrm>
            <a:off x="1154955" y="2404477"/>
            <a:ext cx="8825659" cy="1788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77"/>
          <p:cNvSpPr txBox="1">
            <a:spLocks noGrp="1"/>
          </p:cNvSpPr>
          <p:nvPr>
            <p:ph type="body" idx="1"/>
          </p:nvPr>
        </p:nvSpPr>
        <p:spPr>
          <a:xfrm>
            <a:off x="1138587" y="5024967"/>
            <a:ext cx="882565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177"/>
          <p:cNvSpPr txBox="1">
            <a:spLocks noGrp="1"/>
          </p:cNvSpPr>
          <p:nvPr>
            <p:ph type="dt" idx="10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77"/>
          <p:cNvSpPr txBox="1">
            <a:spLocks noGrp="1"/>
          </p:cNvSpPr>
          <p:nvPr>
            <p:ph type="ftr" idx="11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77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31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177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78"/>
          <p:cNvSpPr txBox="1"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78"/>
          <p:cNvSpPr txBox="1">
            <a:spLocks noGrp="1"/>
          </p:cNvSpPr>
          <p:nvPr>
            <p:ph type="body" idx="1"/>
          </p:nvPr>
        </p:nvSpPr>
        <p:spPr>
          <a:xfrm>
            <a:off x="1154954" y="2610999"/>
            <a:ext cx="312916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84" name="Google Shape;184;p178"/>
          <p:cNvSpPr txBox="1">
            <a:spLocks noGrp="1"/>
          </p:cNvSpPr>
          <p:nvPr>
            <p:ph type="body" idx="2"/>
          </p:nvPr>
        </p:nvSpPr>
        <p:spPr>
          <a:xfrm>
            <a:off x="1154954" y="3187261"/>
            <a:ext cx="3129168" cy="2839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85" name="Google Shape;185;p178"/>
          <p:cNvSpPr txBox="1">
            <a:spLocks noGrp="1"/>
          </p:cNvSpPr>
          <p:nvPr>
            <p:ph type="body" idx="3"/>
          </p:nvPr>
        </p:nvSpPr>
        <p:spPr>
          <a:xfrm>
            <a:off x="4512721" y="2610999"/>
            <a:ext cx="314538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86" name="Google Shape;186;p178"/>
          <p:cNvSpPr txBox="1">
            <a:spLocks noGrp="1"/>
          </p:cNvSpPr>
          <p:nvPr>
            <p:ph type="body" idx="4"/>
          </p:nvPr>
        </p:nvSpPr>
        <p:spPr>
          <a:xfrm>
            <a:off x="4512721" y="3187261"/>
            <a:ext cx="3145380" cy="2839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87" name="Google Shape;187;p178"/>
          <p:cNvSpPr txBox="1">
            <a:spLocks noGrp="1"/>
          </p:cNvSpPr>
          <p:nvPr>
            <p:ph type="body" idx="5"/>
          </p:nvPr>
        </p:nvSpPr>
        <p:spPr>
          <a:xfrm>
            <a:off x="7886701" y="2603500"/>
            <a:ext cx="3157448" cy="576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88" name="Google Shape;188;p178"/>
          <p:cNvSpPr txBox="1">
            <a:spLocks noGrp="1"/>
          </p:cNvSpPr>
          <p:nvPr>
            <p:ph type="body" idx="6"/>
          </p:nvPr>
        </p:nvSpPr>
        <p:spPr>
          <a:xfrm>
            <a:off x="7886700" y="3187261"/>
            <a:ext cx="3161029" cy="2839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cxnSp>
        <p:nvCxnSpPr>
          <p:cNvPr id="189" name="Google Shape;189;p178"/>
          <p:cNvCxnSpPr/>
          <p:nvPr/>
        </p:nvCxnSpPr>
        <p:spPr>
          <a:xfrm>
            <a:off x="4403971" y="2569633"/>
            <a:ext cx="0" cy="3492499"/>
          </a:xfrm>
          <a:prstGeom prst="straightConnector1">
            <a:avLst/>
          </a:prstGeom>
          <a:noFill/>
          <a:ln w="12700" cap="flat" cmpd="sng">
            <a:solidFill>
              <a:schemeClr val="accen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0" name="Google Shape;190;p178"/>
          <p:cNvCxnSpPr/>
          <p:nvPr/>
        </p:nvCxnSpPr>
        <p:spPr>
          <a:xfrm>
            <a:off x="7772401" y="2569633"/>
            <a:ext cx="0" cy="3492499"/>
          </a:xfrm>
          <a:prstGeom prst="straightConnector1">
            <a:avLst/>
          </a:prstGeom>
          <a:noFill/>
          <a:ln w="12700" cap="flat" cmpd="sng">
            <a:solidFill>
              <a:schemeClr val="accen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1" name="Google Shape;191;p178"/>
          <p:cNvSpPr txBox="1">
            <a:spLocks noGrp="1"/>
          </p:cNvSpPr>
          <p:nvPr>
            <p:ph type="dt" idx="10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178"/>
          <p:cNvSpPr txBox="1">
            <a:spLocks noGrp="1"/>
          </p:cNvSpPr>
          <p:nvPr>
            <p:ph type="ftr" idx="11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78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cture Column">
  <p:cSld name="3 Picture Column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79"/>
          <p:cNvSpPr txBox="1"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79"/>
          <p:cNvSpPr txBox="1">
            <a:spLocks noGrp="1"/>
          </p:cNvSpPr>
          <p:nvPr>
            <p:ph type="body" idx="1"/>
          </p:nvPr>
        </p:nvSpPr>
        <p:spPr>
          <a:xfrm>
            <a:off x="1154954" y="4532844"/>
            <a:ext cx="3020744" cy="576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97" name="Google Shape;197;p179"/>
          <p:cNvSpPr>
            <a:spLocks noGrp="1"/>
          </p:cNvSpPr>
          <p:nvPr>
            <p:ph type="pic" idx="2"/>
          </p:nvPr>
        </p:nvSpPr>
        <p:spPr>
          <a:xfrm>
            <a:off x="1334552" y="2611246"/>
            <a:ext cx="2691242" cy="1583764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352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98" name="Google Shape;198;p179"/>
          <p:cNvSpPr txBox="1">
            <a:spLocks noGrp="1"/>
          </p:cNvSpPr>
          <p:nvPr>
            <p:ph type="body" idx="3"/>
          </p:nvPr>
        </p:nvSpPr>
        <p:spPr>
          <a:xfrm>
            <a:off x="1154953" y="5109107"/>
            <a:ext cx="3020745" cy="917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99" name="Google Shape;199;p179"/>
          <p:cNvSpPr txBox="1">
            <a:spLocks noGrp="1"/>
          </p:cNvSpPr>
          <p:nvPr>
            <p:ph type="body" idx="4"/>
          </p:nvPr>
        </p:nvSpPr>
        <p:spPr>
          <a:xfrm>
            <a:off x="4568865" y="4532845"/>
            <a:ext cx="305043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200" name="Google Shape;200;p179"/>
          <p:cNvSpPr>
            <a:spLocks noGrp="1"/>
          </p:cNvSpPr>
          <p:nvPr>
            <p:ph type="pic" idx="5"/>
          </p:nvPr>
        </p:nvSpPr>
        <p:spPr>
          <a:xfrm>
            <a:off x="4748463" y="2642840"/>
            <a:ext cx="2691242" cy="155217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352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01" name="Google Shape;201;p179"/>
          <p:cNvSpPr txBox="1">
            <a:spLocks noGrp="1"/>
          </p:cNvSpPr>
          <p:nvPr>
            <p:ph type="body" idx="6"/>
          </p:nvPr>
        </p:nvSpPr>
        <p:spPr>
          <a:xfrm>
            <a:off x="4568865" y="5109107"/>
            <a:ext cx="3050438" cy="921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202" name="Google Shape;202;p179"/>
          <p:cNvSpPr txBox="1">
            <a:spLocks noGrp="1"/>
          </p:cNvSpPr>
          <p:nvPr>
            <p:ph type="body" idx="7"/>
          </p:nvPr>
        </p:nvSpPr>
        <p:spPr>
          <a:xfrm>
            <a:off x="7983434" y="4532845"/>
            <a:ext cx="305043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203" name="Google Shape;203;p179"/>
          <p:cNvSpPr>
            <a:spLocks noGrp="1"/>
          </p:cNvSpPr>
          <p:nvPr>
            <p:ph type="pic" idx="8"/>
          </p:nvPr>
        </p:nvSpPr>
        <p:spPr>
          <a:xfrm>
            <a:off x="8163031" y="2618992"/>
            <a:ext cx="2691242" cy="1576018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352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04" name="Google Shape;204;p179"/>
          <p:cNvSpPr txBox="1">
            <a:spLocks noGrp="1"/>
          </p:cNvSpPr>
          <p:nvPr>
            <p:ph type="body" idx="9"/>
          </p:nvPr>
        </p:nvSpPr>
        <p:spPr>
          <a:xfrm>
            <a:off x="7983434" y="5109107"/>
            <a:ext cx="3054127" cy="896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cxnSp>
        <p:nvCxnSpPr>
          <p:cNvPr id="205" name="Google Shape;205;p179"/>
          <p:cNvCxnSpPr/>
          <p:nvPr/>
        </p:nvCxnSpPr>
        <p:spPr>
          <a:xfrm>
            <a:off x="4405831" y="2569633"/>
            <a:ext cx="0" cy="3492499"/>
          </a:xfrm>
          <a:prstGeom prst="straightConnector1">
            <a:avLst/>
          </a:prstGeom>
          <a:noFill/>
          <a:ln w="12700" cap="flat" cmpd="sng">
            <a:solidFill>
              <a:schemeClr val="accen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6" name="Google Shape;206;p179"/>
          <p:cNvCxnSpPr/>
          <p:nvPr/>
        </p:nvCxnSpPr>
        <p:spPr>
          <a:xfrm>
            <a:off x="7797802" y="2569633"/>
            <a:ext cx="0" cy="3492499"/>
          </a:xfrm>
          <a:prstGeom prst="straightConnector1">
            <a:avLst/>
          </a:prstGeom>
          <a:noFill/>
          <a:ln w="12700" cap="flat" cmpd="sng">
            <a:solidFill>
              <a:schemeClr val="accen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7" name="Google Shape;207;p179"/>
          <p:cNvSpPr txBox="1">
            <a:spLocks noGrp="1"/>
          </p:cNvSpPr>
          <p:nvPr>
            <p:ph type="dt" idx="10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179"/>
          <p:cNvSpPr txBox="1">
            <a:spLocks noGrp="1"/>
          </p:cNvSpPr>
          <p:nvPr>
            <p:ph type="ftr" idx="11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79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80"/>
          <p:cNvSpPr txBox="1"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180"/>
          <p:cNvSpPr txBox="1">
            <a:spLocks noGrp="1"/>
          </p:cNvSpPr>
          <p:nvPr>
            <p:ph type="body" idx="1"/>
          </p:nvPr>
        </p:nvSpPr>
        <p:spPr>
          <a:xfrm rot="5400000">
            <a:off x="3859634" y="-101180"/>
            <a:ext cx="3416300" cy="8825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213" name="Google Shape;213;p180"/>
          <p:cNvSpPr txBox="1">
            <a:spLocks noGrp="1"/>
          </p:cNvSpPr>
          <p:nvPr>
            <p:ph type="dt" idx="10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180"/>
          <p:cNvSpPr txBox="1">
            <a:spLocks noGrp="1"/>
          </p:cNvSpPr>
          <p:nvPr>
            <p:ph type="ftr" idx="11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180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oogle Shape;217;p18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18" name="Google Shape;218;p18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18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8EBBD2">
                    <a:alpha val="13333"/>
                  </a:srgbClr>
                </a:gs>
                <a:gs pos="36000">
                  <a:srgbClr val="8EBBD2">
                    <a:alpha val="6274"/>
                  </a:srgbClr>
                </a:gs>
                <a:gs pos="66000">
                  <a:srgbClr val="8EBBD2">
                    <a:alpha val="0"/>
                  </a:srgbClr>
                </a:gs>
                <a:gs pos="100000">
                  <a:srgbClr val="8EBBD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18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8EBBD2">
                    <a:alpha val="6274"/>
                  </a:srgbClr>
                </a:gs>
                <a:gs pos="36000">
                  <a:srgbClr val="8EBBD2">
                    <a:alpha val="5490"/>
                  </a:srgbClr>
                </a:gs>
                <a:gs pos="69000">
                  <a:srgbClr val="8EBBD2">
                    <a:alpha val="0"/>
                  </a:srgbClr>
                </a:gs>
                <a:gs pos="100000">
                  <a:srgbClr val="8EBBD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181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AC867">
                    <a:alpha val="13333"/>
                  </a:srgbClr>
                </a:gs>
                <a:gs pos="36000">
                  <a:srgbClr val="FAC867">
                    <a:alpha val="6274"/>
                  </a:srgbClr>
                </a:gs>
                <a:gs pos="73000">
                  <a:srgbClr val="FAC867">
                    <a:alpha val="0"/>
                  </a:srgbClr>
                </a:gs>
                <a:gs pos="100000">
                  <a:srgbClr val="FAC86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18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8EBBD2">
                    <a:alpha val="7450"/>
                  </a:srgbClr>
                </a:gs>
                <a:gs pos="36000">
                  <a:srgbClr val="8EBBD2">
                    <a:alpha val="7450"/>
                  </a:srgbClr>
                </a:gs>
                <a:gs pos="72000">
                  <a:srgbClr val="8EBBD2">
                    <a:alpha val="0"/>
                  </a:srgbClr>
                </a:gs>
                <a:gs pos="100000">
                  <a:srgbClr val="8EBBD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81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AC867">
                    <a:alpha val="10588"/>
                  </a:srgbClr>
                </a:gs>
                <a:gs pos="36000">
                  <a:srgbClr val="FAC867">
                    <a:alpha val="9411"/>
                  </a:srgbClr>
                </a:gs>
                <a:gs pos="75000">
                  <a:srgbClr val="FAC867">
                    <a:alpha val="0"/>
                  </a:srgbClr>
                </a:gs>
                <a:gs pos="100000">
                  <a:srgbClr val="FAC86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18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>
              <a:gsLst>
                <a:gs pos="0">
                  <a:srgbClr val="FAC867">
                    <a:alpha val="9411"/>
                  </a:srgbClr>
                </a:gs>
                <a:gs pos="31000">
                  <a:srgbClr val="FAC867">
                    <a:alpha val="4313"/>
                  </a:srgbClr>
                </a:gs>
                <a:gs pos="66000">
                  <a:srgbClr val="FAC867">
                    <a:alpha val="0"/>
                  </a:srgbClr>
                </a:gs>
                <a:gs pos="100000">
                  <a:srgbClr val="FAC86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181"/>
            <p:cNvSpPr/>
            <p:nvPr/>
          </p:nvSpPr>
          <p:spPr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181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181"/>
            <p:cNvSpPr/>
            <p:nvPr/>
          </p:nvSpPr>
          <p:spPr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 extrusionOk="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28" name="Google Shape;228;p181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229" name="Google Shape;229;p181"/>
          <p:cNvSpPr txBox="1">
            <a:spLocks noGrp="1"/>
          </p:cNvSpPr>
          <p:nvPr>
            <p:ph type="title"/>
          </p:nvPr>
        </p:nvSpPr>
        <p:spPr>
          <a:xfrm rot="5400000">
            <a:off x="6925404" y="2957260"/>
            <a:ext cx="4729626" cy="1409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181"/>
          <p:cNvSpPr txBox="1">
            <a:spLocks noGrp="1"/>
          </p:cNvSpPr>
          <p:nvPr>
            <p:ph type="body" idx="1"/>
          </p:nvPr>
        </p:nvSpPr>
        <p:spPr>
          <a:xfrm rot="5400000">
            <a:off x="1913914" y="538470"/>
            <a:ext cx="4729627" cy="6247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231" name="Google Shape;231;p181"/>
          <p:cNvSpPr txBox="1">
            <a:spLocks noGrp="1"/>
          </p:cNvSpPr>
          <p:nvPr>
            <p:ph type="dt" idx="10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181"/>
          <p:cNvSpPr txBox="1">
            <a:spLocks noGrp="1"/>
          </p:cNvSpPr>
          <p:nvPr>
            <p:ph type="ftr" idx="11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181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31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181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64"/>
          <p:cNvSpPr txBox="1"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64"/>
          <p:cNvSpPr txBox="1"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42" name="Google Shape;42;p164"/>
          <p:cNvSpPr txBox="1">
            <a:spLocks noGrp="1"/>
          </p:cNvSpPr>
          <p:nvPr>
            <p:ph type="dt" idx="10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4"/>
          <p:cNvSpPr txBox="1">
            <a:spLocks noGrp="1"/>
          </p:cNvSpPr>
          <p:nvPr>
            <p:ph type="ftr" idx="11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4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16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7" name="Google Shape;47;p16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16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8EBBD2">
                    <a:alpha val="13333"/>
                  </a:srgbClr>
                </a:gs>
                <a:gs pos="36000">
                  <a:srgbClr val="8EBBD2">
                    <a:alpha val="6274"/>
                  </a:srgbClr>
                </a:gs>
                <a:gs pos="66000">
                  <a:srgbClr val="8EBBD2">
                    <a:alpha val="0"/>
                  </a:srgbClr>
                </a:gs>
                <a:gs pos="100000">
                  <a:srgbClr val="8EBBD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16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8EBBD2">
                    <a:alpha val="6274"/>
                  </a:srgbClr>
                </a:gs>
                <a:gs pos="36000">
                  <a:srgbClr val="8EBBD2">
                    <a:alpha val="5490"/>
                  </a:srgbClr>
                </a:gs>
                <a:gs pos="69000">
                  <a:srgbClr val="8EBBD2">
                    <a:alpha val="0"/>
                  </a:srgbClr>
                </a:gs>
                <a:gs pos="100000">
                  <a:srgbClr val="8EBBD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16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AC867">
                    <a:alpha val="13333"/>
                  </a:srgbClr>
                </a:gs>
                <a:gs pos="36000">
                  <a:srgbClr val="FAC867">
                    <a:alpha val="6274"/>
                  </a:srgbClr>
                </a:gs>
                <a:gs pos="73000">
                  <a:srgbClr val="FAC867">
                    <a:alpha val="0"/>
                  </a:srgbClr>
                </a:gs>
                <a:gs pos="100000">
                  <a:srgbClr val="FAC86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16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8EBBD2">
                    <a:alpha val="7450"/>
                  </a:srgbClr>
                </a:gs>
                <a:gs pos="36000">
                  <a:srgbClr val="8EBBD2">
                    <a:alpha val="7450"/>
                  </a:srgbClr>
                </a:gs>
                <a:gs pos="72000">
                  <a:srgbClr val="8EBBD2">
                    <a:alpha val="0"/>
                  </a:srgbClr>
                </a:gs>
                <a:gs pos="100000">
                  <a:srgbClr val="8EBBD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16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AC867">
                    <a:alpha val="10588"/>
                  </a:srgbClr>
                </a:gs>
                <a:gs pos="36000">
                  <a:srgbClr val="FAC867">
                    <a:alpha val="9411"/>
                  </a:srgbClr>
                </a:gs>
                <a:gs pos="75000">
                  <a:srgbClr val="FAC867">
                    <a:alpha val="0"/>
                  </a:srgbClr>
                </a:gs>
                <a:gs pos="100000">
                  <a:srgbClr val="FAC86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16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>
              <a:gsLst>
                <a:gs pos="0">
                  <a:srgbClr val="FAC867">
                    <a:alpha val="9411"/>
                  </a:srgbClr>
                </a:gs>
                <a:gs pos="31000">
                  <a:srgbClr val="FAC867">
                    <a:alpha val="4313"/>
                  </a:srgbClr>
                </a:gs>
                <a:gs pos="66000">
                  <a:srgbClr val="FAC867">
                    <a:alpha val="0"/>
                  </a:srgbClr>
                </a:gs>
                <a:gs pos="100000">
                  <a:srgbClr val="FAC86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168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168"/>
            <p:cNvSpPr/>
            <p:nvPr/>
          </p:nvSpPr>
          <p:spPr>
            <a:xfrm rot="-54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 extrusionOk="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56" name="Google Shape;56;p168"/>
            <p:cNvSpPr/>
            <p:nvPr/>
          </p:nvSpPr>
          <p:spPr>
            <a:xfrm rot="-5677511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168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58" name="Google Shape;58;p168"/>
          <p:cNvSpPr txBox="1">
            <a:spLocks noGrp="1"/>
          </p:cNvSpPr>
          <p:nvPr>
            <p:ph type="title"/>
          </p:nvPr>
        </p:nvSpPr>
        <p:spPr>
          <a:xfrm>
            <a:off x="1154956" y="2677644"/>
            <a:ext cx="4351023" cy="2283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68"/>
          <p:cNvSpPr txBox="1"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68"/>
          <p:cNvSpPr txBox="1">
            <a:spLocks noGrp="1"/>
          </p:cNvSpPr>
          <p:nvPr>
            <p:ph type="dt" idx="10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68"/>
          <p:cNvSpPr txBox="1">
            <a:spLocks noGrp="1"/>
          </p:cNvSpPr>
          <p:nvPr>
            <p:ph type="ftr" idx="11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68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31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68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9"/>
          <p:cNvSpPr txBox="1"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9"/>
          <p:cNvSpPr txBox="1">
            <a:spLocks noGrp="1"/>
          </p:cNvSpPr>
          <p:nvPr>
            <p:ph type="body" idx="1"/>
          </p:nvPr>
        </p:nvSpPr>
        <p:spPr>
          <a:xfrm>
            <a:off x="1151368" y="2603500"/>
            <a:ext cx="4828744" cy="3416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7" name="Google Shape;67;p169"/>
          <p:cNvSpPr txBox="1">
            <a:spLocks noGrp="1"/>
          </p:cNvSpPr>
          <p:nvPr>
            <p:ph type="body" idx="2"/>
          </p:nvPr>
        </p:nvSpPr>
        <p:spPr>
          <a:xfrm>
            <a:off x="6208711" y="2603500"/>
            <a:ext cx="4825159" cy="3377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8" name="Google Shape;68;p169"/>
          <p:cNvSpPr txBox="1">
            <a:spLocks noGrp="1"/>
          </p:cNvSpPr>
          <p:nvPr>
            <p:ph type="dt" idx="10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9"/>
          <p:cNvSpPr txBox="1">
            <a:spLocks noGrp="1"/>
          </p:cNvSpPr>
          <p:nvPr>
            <p:ph type="ftr" idx="11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9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0"/>
          <p:cNvSpPr txBox="1"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0"/>
          <p:cNvSpPr txBox="1">
            <a:spLocks noGrp="1"/>
          </p:cNvSpPr>
          <p:nvPr>
            <p:ph type="body" idx="1"/>
          </p:nvPr>
        </p:nvSpPr>
        <p:spPr>
          <a:xfrm>
            <a:off x="1154954" y="2636063"/>
            <a:ext cx="482515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74" name="Google Shape;74;p170"/>
          <p:cNvSpPr txBox="1">
            <a:spLocks noGrp="1"/>
          </p:cNvSpPr>
          <p:nvPr>
            <p:ph type="body" idx="2"/>
          </p:nvPr>
        </p:nvSpPr>
        <p:spPr>
          <a:xfrm>
            <a:off x="1154954" y="3212326"/>
            <a:ext cx="4825158" cy="2807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75" name="Google Shape;75;p170"/>
          <p:cNvSpPr txBox="1">
            <a:spLocks noGrp="1"/>
          </p:cNvSpPr>
          <p:nvPr>
            <p:ph type="body" idx="3"/>
          </p:nvPr>
        </p:nvSpPr>
        <p:spPr>
          <a:xfrm>
            <a:off x="6208711" y="2603499"/>
            <a:ext cx="4825160" cy="608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76" name="Google Shape;76;p170"/>
          <p:cNvSpPr txBox="1">
            <a:spLocks noGrp="1"/>
          </p:cNvSpPr>
          <p:nvPr>
            <p:ph type="body" idx="4"/>
          </p:nvPr>
        </p:nvSpPr>
        <p:spPr>
          <a:xfrm>
            <a:off x="6208712" y="3212327"/>
            <a:ext cx="4825159" cy="2807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77" name="Google Shape;77;p170"/>
          <p:cNvSpPr txBox="1">
            <a:spLocks noGrp="1"/>
          </p:cNvSpPr>
          <p:nvPr>
            <p:ph type="dt" idx="10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0"/>
          <p:cNvSpPr txBox="1">
            <a:spLocks noGrp="1"/>
          </p:cNvSpPr>
          <p:nvPr>
            <p:ph type="ftr" idx="11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0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1"/>
          <p:cNvSpPr txBox="1"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71"/>
          <p:cNvSpPr txBox="1">
            <a:spLocks noGrp="1"/>
          </p:cNvSpPr>
          <p:nvPr>
            <p:ph type="dt" idx="10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1"/>
          <p:cNvSpPr txBox="1">
            <a:spLocks noGrp="1"/>
          </p:cNvSpPr>
          <p:nvPr>
            <p:ph type="ftr" idx="11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71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oogle Shape;86;p17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7" name="Google Shape;87;p17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73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8EBBD2">
                    <a:alpha val="13333"/>
                  </a:srgbClr>
                </a:gs>
                <a:gs pos="36000">
                  <a:srgbClr val="8EBBD2">
                    <a:alpha val="6274"/>
                  </a:srgbClr>
                </a:gs>
                <a:gs pos="66000">
                  <a:srgbClr val="8EBBD2">
                    <a:alpha val="0"/>
                  </a:srgbClr>
                </a:gs>
                <a:gs pos="100000">
                  <a:srgbClr val="8EBBD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17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8EBBD2">
                    <a:alpha val="6274"/>
                  </a:srgbClr>
                </a:gs>
                <a:gs pos="36000">
                  <a:srgbClr val="8EBBD2">
                    <a:alpha val="5490"/>
                  </a:srgbClr>
                </a:gs>
                <a:gs pos="69000">
                  <a:srgbClr val="8EBBD2">
                    <a:alpha val="0"/>
                  </a:srgbClr>
                </a:gs>
                <a:gs pos="100000">
                  <a:srgbClr val="8EBBD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17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AC867">
                    <a:alpha val="13333"/>
                  </a:srgbClr>
                </a:gs>
                <a:gs pos="36000">
                  <a:srgbClr val="FAC867">
                    <a:alpha val="6274"/>
                  </a:srgbClr>
                </a:gs>
                <a:gs pos="73000">
                  <a:srgbClr val="FAC867">
                    <a:alpha val="0"/>
                  </a:srgbClr>
                </a:gs>
                <a:gs pos="100000">
                  <a:srgbClr val="FAC86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7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8EBBD2">
                    <a:alpha val="7450"/>
                  </a:srgbClr>
                </a:gs>
                <a:gs pos="36000">
                  <a:srgbClr val="8EBBD2">
                    <a:alpha val="7450"/>
                  </a:srgbClr>
                </a:gs>
                <a:gs pos="72000">
                  <a:srgbClr val="8EBBD2">
                    <a:alpha val="0"/>
                  </a:srgbClr>
                </a:gs>
                <a:gs pos="100000">
                  <a:srgbClr val="8EBBD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17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AC867">
                    <a:alpha val="10588"/>
                  </a:srgbClr>
                </a:gs>
                <a:gs pos="36000">
                  <a:srgbClr val="FAC867">
                    <a:alpha val="9411"/>
                  </a:srgbClr>
                </a:gs>
                <a:gs pos="75000">
                  <a:srgbClr val="FAC867">
                    <a:alpha val="0"/>
                  </a:srgbClr>
                </a:gs>
                <a:gs pos="100000">
                  <a:srgbClr val="FAC86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7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>
              <a:gsLst>
                <a:gs pos="0">
                  <a:srgbClr val="FAC867">
                    <a:alpha val="9411"/>
                  </a:srgbClr>
                </a:gs>
                <a:gs pos="31000">
                  <a:srgbClr val="FAC867">
                    <a:alpha val="4313"/>
                  </a:srgbClr>
                </a:gs>
                <a:gs pos="66000">
                  <a:srgbClr val="FAC867">
                    <a:alpha val="0"/>
                  </a:srgbClr>
                </a:gs>
                <a:gs pos="100000">
                  <a:srgbClr val="FAC86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173"/>
            <p:cNvSpPr/>
            <p:nvPr/>
          </p:nvSpPr>
          <p:spPr>
            <a:xfrm rot="-5677511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173"/>
            <p:cNvSpPr/>
            <p:nvPr/>
          </p:nvSpPr>
          <p:spPr>
            <a:xfrm rot="-54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 extrusionOk="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96" name="Google Shape;96;p173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173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98" name="Google Shape;98;p173"/>
          <p:cNvSpPr txBox="1"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sz="36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73"/>
          <p:cNvSpPr>
            <a:spLocks noGrp="1"/>
          </p:cNvSpPr>
          <p:nvPr>
            <p:ph type="pic" idx="2"/>
          </p:nvPr>
        </p:nvSpPr>
        <p:spPr>
          <a:xfrm>
            <a:off x="6547872" y="1143000"/>
            <a:ext cx="3227192" cy="4572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352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0" name="Google Shape;100;p173"/>
          <p:cNvSpPr txBox="1">
            <a:spLocks noGrp="1"/>
          </p:cNvSpPr>
          <p:nvPr>
            <p:ph type="body" idx="1"/>
          </p:nvPr>
        </p:nvSpPr>
        <p:spPr>
          <a:xfrm>
            <a:off x="1154955" y="3657600"/>
            <a:ext cx="3859212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01" name="Google Shape;101;p173"/>
          <p:cNvSpPr txBox="1">
            <a:spLocks noGrp="1"/>
          </p:cNvSpPr>
          <p:nvPr>
            <p:ph type="dt" idx="10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73"/>
          <p:cNvSpPr txBox="1">
            <a:spLocks noGrp="1"/>
          </p:cNvSpPr>
          <p:nvPr>
            <p:ph type="ftr" idx="11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73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31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73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7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7" name="Google Shape;107;p17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17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8EBBD2">
                    <a:alpha val="13333"/>
                  </a:srgbClr>
                </a:gs>
                <a:gs pos="36000">
                  <a:srgbClr val="8EBBD2">
                    <a:alpha val="6274"/>
                  </a:srgbClr>
                </a:gs>
                <a:gs pos="66000">
                  <a:srgbClr val="8EBBD2">
                    <a:alpha val="0"/>
                  </a:srgbClr>
                </a:gs>
                <a:gs pos="100000">
                  <a:srgbClr val="8EBBD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7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8EBBD2">
                    <a:alpha val="6274"/>
                  </a:srgbClr>
                </a:gs>
                <a:gs pos="36000">
                  <a:srgbClr val="8EBBD2">
                    <a:alpha val="5490"/>
                  </a:srgbClr>
                </a:gs>
                <a:gs pos="69000">
                  <a:srgbClr val="8EBBD2">
                    <a:alpha val="0"/>
                  </a:srgbClr>
                </a:gs>
                <a:gs pos="100000">
                  <a:srgbClr val="8EBBD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17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AC867">
                    <a:alpha val="13333"/>
                  </a:srgbClr>
                </a:gs>
                <a:gs pos="36000">
                  <a:srgbClr val="FAC867">
                    <a:alpha val="6274"/>
                  </a:srgbClr>
                </a:gs>
                <a:gs pos="73000">
                  <a:srgbClr val="FAC867">
                    <a:alpha val="0"/>
                  </a:srgbClr>
                </a:gs>
                <a:gs pos="100000">
                  <a:srgbClr val="FAC86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7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8EBBD2">
                    <a:alpha val="7450"/>
                  </a:srgbClr>
                </a:gs>
                <a:gs pos="36000">
                  <a:srgbClr val="8EBBD2">
                    <a:alpha val="7450"/>
                  </a:srgbClr>
                </a:gs>
                <a:gs pos="72000">
                  <a:srgbClr val="8EBBD2">
                    <a:alpha val="0"/>
                  </a:srgbClr>
                </a:gs>
                <a:gs pos="100000">
                  <a:srgbClr val="8EBBD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7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AC867">
                    <a:alpha val="10588"/>
                  </a:srgbClr>
                </a:gs>
                <a:gs pos="36000">
                  <a:srgbClr val="FAC867">
                    <a:alpha val="9411"/>
                  </a:srgbClr>
                </a:gs>
                <a:gs pos="75000">
                  <a:srgbClr val="FAC867">
                    <a:alpha val="0"/>
                  </a:srgbClr>
                </a:gs>
                <a:gs pos="100000">
                  <a:srgbClr val="FAC86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74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>
              <a:gsLst>
                <a:gs pos="0">
                  <a:srgbClr val="FAC867">
                    <a:alpha val="9411"/>
                  </a:srgbClr>
                </a:gs>
                <a:gs pos="31000">
                  <a:srgbClr val="FAC867">
                    <a:alpha val="4313"/>
                  </a:srgbClr>
                </a:gs>
                <a:gs pos="66000">
                  <a:srgbClr val="FAC867">
                    <a:alpha val="0"/>
                  </a:srgbClr>
                </a:gs>
                <a:gs pos="100000">
                  <a:srgbClr val="FAC86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74"/>
            <p:cNvSpPr/>
            <p:nvPr/>
          </p:nvSpPr>
          <p:spPr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l" t="t" r="r" b="b"/>
              <a:pathLst>
                <a:path w="7104" h="2856" extrusionOk="0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15" name="Google Shape;115;p174"/>
            <p:cNvSpPr/>
            <p:nvPr/>
          </p:nvSpPr>
          <p:spPr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74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17" name="Google Shape;117;p174"/>
          <p:cNvSpPr txBox="1">
            <a:spLocks noGrp="1"/>
          </p:cNvSpPr>
          <p:nvPr>
            <p:ph type="title"/>
          </p:nvPr>
        </p:nvSpPr>
        <p:spPr>
          <a:xfrm>
            <a:off x="1154956" y="4965945"/>
            <a:ext cx="882565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sz="24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74"/>
          <p:cNvSpPr>
            <a:spLocks noGrp="1"/>
          </p:cNvSpPr>
          <p:nvPr>
            <p:ph type="pic" idx="2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352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9" name="Google Shape;119;p174"/>
          <p:cNvSpPr txBox="1">
            <a:spLocks noGrp="1"/>
          </p:cNvSpPr>
          <p:nvPr>
            <p:ph type="body" idx="1"/>
          </p:nvPr>
        </p:nvSpPr>
        <p:spPr>
          <a:xfrm>
            <a:off x="1154956" y="5532683"/>
            <a:ext cx="8825656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20" name="Google Shape;120;p174"/>
          <p:cNvSpPr txBox="1">
            <a:spLocks noGrp="1"/>
          </p:cNvSpPr>
          <p:nvPr>
            <p:ph type="dt" idx="10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74"/>
          <p:cNvSpPr txBox="1">
            <a:spLocks noGrp="1"/>
          </p:cNvSpPr>
          <p:nvPr>
            <p:ph type="ftr" idx="11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7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31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74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17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6" name="Google Shape;126;p17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7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8EBBD2">
                    <a:alpha val="13333"/>
                  </a:srgbClr>
                </a:gs>
                <a:gs pos="36000">
                  <a:srgbClr val="8EBBD2">
                    <a:alpha val="6274"/>
                  </a:srgbClr>
                </a:gs>
                <a:gs pos="66000">
                  <a:srgbClr val="8EBBD2">
                    <a:alpha val="0"/>
                  </a:srgbClr>
                </a:gs>
                <a:gs pos="100000">
                  <a:srgbClr val="8EBBD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17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8EBBD2">
                    <a:alpha val="6274"/>
                  </a:srgbClr>
                </a:gs>
                <a:gs pos="36000">
                  <a:srgbClr val="8EBBD2">
                    <a:alpha val="5490"/>
                  </a:srgbClr>
                </a:gs>
                <a:gs pos="69000">
                  <a:srgbClr val="8EBBD2">
                    <a:alpha val="0"/>
                  </a:srgbClr>
                </a:gs>
                <a:gs pos="100000">
                  <a:srgbClr val="8EBBD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17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AC867">
                    <a:alpha val="13333"/>
                  </a:srgbClr>
                </a:gs>
                <a:gs pos="36000">
                  <a:srgbClr val="FAC867">
                    <a:alpha val="6274"/>
                  </a:srgbClr>
                </a:gs>
                <a:gs pos="73000">
                  <a:srgbClr val="FAC867">
                    <a:alpha val="0"/>
                  </a:srgbClr>
                </a:gs>
                <a:gs pos="100000">
                  <a:srgbClr val="FAC86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17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8EBBD2">
                    <a:alpha val="7450"/>
                  </a:srgbClr>
                </a:gs>
                <a:gs pos="36000">
                  <a:srgbClr val="8EBBD2">
                    <a:alpha val="7450"/>
                  </a:srgbClr>
                </a:gs>
                <a:gs pos="72000">
                  <a:srgbClr val="8EBBD2">
                    <a:alpha val="0"/>
                  </a:srgbClr>
                </a:gs>
                <a:gs pos="100000">
                  <a:srgbClr val="8EBBD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17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AC867">
                    <a:alpha val="10588"/>
                  </a:srgbClr>
                </a:gs>
                <a:gs pos="36000">
                  <a:srgbClr val="FAC867">
                    <a:alpha val="9411"/>
                  </a:srgbClr>
                </a:gs>
                <a:gs pos="75000">
                  <a:srgbClr val="FAC867">
                    <a:alpha val="0"/>
                  </a:srgbClr>
                </a:gs>
                <a:gs pos="100000">
                  <a:srgbClr val="FAC86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75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>
              <a:gsLst>
                <a:gs pos="0">
                  <a:srgbClr val="FAC867">
                    <a:alpha val="9411"/>
                  </a:srgbClr>
                </a:gs>
                <a:gs pos="31000">
                  <a:srgbClr val="FAC867">
                    <a:alpha val="4313"/>
                  </a:srgbClr>
                </a:gs>
                <a:gs pos="66000">
                  <a:srgbClr val="FAC867">
                    <a:alpha val="0"/>
                  </a:srgbClr>
                </a:gs>
                <a:gs pos="100000">
                  <a:srgbClr val="FAC86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175"/>
            <p:cNvSpPr/>
            <p:nvPr/>
          </p:nvSpPr>
          <p:spPr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 extrusionOk="0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34" name="Google Shape;134;p175"/>
            <p:cNvSpPr/>
            <p:nvPr/>
          </p:nvSpPr>
          <p:spPr>
            <a:xfrm rot="-589932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175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36" name="Google Shape;136;p175"/>
          <p:cNvSpPr txBox="1"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75"/>
          <p:cNvSpPr txBox="1">
            <a:spLocks noGrp="1"/>
          </p:cNvSpPr>
          <p:nvPr>
            <p:ph type="body" idx="1"/>
          </p:nvPr>
        </p:nvSpPr>
        <p:spPr>
          <a:xfrm>
            <a:off x="1154954" y="3543300"/>
            <a:ext cx="8825659" cy="24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38" name="Google Shape;138;p175"/>
          <p:cNvSpPr txBox="1">
            <a:spLocks noGrp="1"/>
          </p:cNvSpPr>
          <p:nvPr>
            <p:ph type="dt" idx="10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75"/>
          <p:cNvSpPr txBox="1">
            <a:spLocks noGrp="1"/>
          </p:cNvSpPr>
          <p:nvPr>
            <p:ph type="ftr" idx="11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7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31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75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6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Google Shape;7;p16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17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8;p16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8EBBD2">
                    <a:alpha val="13333"/>
                  </a:srgbClr>
                </a:gs>
                <a:gs pos="36000">
                  <a:srgbClr val="8EBBD2">
                    <a:alpha val="6274"/>
                  </a:srgbClr>
                </a:gs>
                <a:gs pos="66000">
                  <a:srgbClr val="8EBBD2">
                    <a:alpha val="0"/>
                  </a:srgbClr>
                </a:gs>
                <a:gs pos="100000">
                  <a:srgbClr val="8EBBD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9;p16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8EBBD2">
                    <a:alpha val="6274"/>
                  </a:srgbClr>
                </a:gs>
                <a:gs pos="36000">
                  <a:srgbClr val="8EBBD2">
                    <a:alpha val="5490"/>
                  </a:srgbClr>
                </a:gs>
                <a:gs pos="69000">
                  <a:srgbClr val="8EBBD2">
                    <a:alpha val="0"/>
                  </a:srgbClr>
                </a:gs>
                <a:gs pos="100000">
                  <a:srgbClr val="8EBBD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10;p162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FAC867">
                    <a:alpha val="13333"/>
                  </a:srgbClr>
                </a:gs>
                <a:gs pos="36000">
                  <a:srgbClr val="FAC867">
                    <a:alpha val="6274"/>
                  </a:srgbClr>
                </a:gs>
                <a:gs pos="73000">
                  <a:srgbClr val="FAC867">
                    <a:alpha val="0"/>
                  </a:srgbClr>
                </a:gs>
                <a:gs pos="100000">
                  <a:srgbClr val="FAC86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1;p16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8EBBD2">
                    <a:alpha val="7450"/>
                  </a:srgbClr>
                </a:gs>
                <a:gs pos="36000">
                  <a:srgbClr val="8EBBD2">
                    <a:alpha val="7450"/>
                  </a:srgbClr>
                </a:gs>
                <a:gs pos="72000">
                  <a:srgbClr val="8EBBD2">
                    <a:alpha val="0"/>
                  </a:srgbClr>
                </a:gs>
                <a:gs pos="100000">
                  <a:srgbClr val="8EBBD2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16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FAC867">
                    <a:alpha val="10588"/>
                  </a:srgbClr>
                </a:gs>
                <a:gs pos="36000">
                  <a:srgbClr val="FAC867">
                    <a:alpha val="9411"/>
                  </a:srgbClr>
                </a:gs>
                <a:gs pos="75000">
                  <a:srgbClr val="FAC867">
                    <a:alpha val="0"/>
                  </a:srgbClr>
                </a:gs>
                <a:gs pos="100000">
                  <a:srgbClr val="FAC86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162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>
              <a:gsLst>
                <a:gs pos="0">
                  <a:srgbClr val="FAC867">
                    <a:alpha val="9411"/>
                  </a:srgbClr>
                </a:gs>
                <a:gs pos="31000">
                  <a:srgbClr val="FAC867">
                    <a:alpha val="4313"/>
                  </a:srgbClr>
                </a:gs>
                <a:gs pos="66000">
                  <a:srgbClr val="FAC867">
                    <a:alpha val="0"/>
                  </a:srgbClr>
                </a:gs>
                <a:gs pos="100000">
                  <a:srgbClr val="FAC867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162"/>
            <p:cNvSpPr/>
            <p:nvPr/>
          </p:nvSpPr>
          <p:spPr>
            <a:xfrm rot="-589932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 extrusionOk="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162"/>
            <p:cNvSpPr/>
            <p:nvPr/>
          </p:nvSpPr>
          <p:spPr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l" t="t" r="r" b="b"/>
              <a:pathLst>
                <a:path w="7104" h="2856" extrusionOk="0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6" name="Google Shape;16;p162"/>
            <p:cNvSpPr/>
            <p:nvPr/>
          </p:nvSpPr>
          <p:spPr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l" t="t" r="r" b="b"/>
              <a:pathLst>
                <a:path w="15356" h="8638" extrusionOk="0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7" name="Google Shape;17;p162"/>
          <p:cNvSpPr txBox="1"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162"/>
          <p:cNvSpPr txBox="1"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098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9971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8955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8955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9" name="Google Shape;19;p162"/>
          <p:cNvSpPr txBox="1">
            <a:spLocks noGrp="1"/>
          </p:cNvSpPr>
          <p:nvPr>
            <p:ph type="ftr" idx="11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0" name="Google Shape;20;p162"/>
          <p:cNvSpPr txBox="1">
            <a:spLocks noGrp="1"/>
          </p:cNvSpPr>
          <p:nvPr>
            <p:ph type="dt" idx="10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1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1" name="Google Shape;21;p16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313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162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zh.wikipedia.org/wiki/%E6%A0%BC%E7%BE%A9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teducation.com.tw/guwen/bookv_1188.html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zh.wikipedia.org/wiki/%E7%8E%84%E5%A5%98" TargetMode="External"/><Relationship Id="rId3" Type="http://schemas.openxmlformats.org/officeDocument/2006/relationships/hyperlink" Target="https://zh.wikipedia.org/wiki/%E8%97%8F%E8%AF%AD" TargetMode="External"/><Relationship Id="rId7" Type="http://schemas.openxmlformats.org/officeDocument/2006/relationships/hyperlink" Target="https://zh.wikipedia.org/wiki/%E5%94%90%E6%9C%9D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zh.wikipedia.org/wiki/%E5%A9%86%E7%BE%85%E9%96%80" TargetMode="External"/><Relationship Id="rId5" Type="http://schemas.openxmlformats.org/officeDocument/2006/relationships/hyperlink" Target="https://zh.wikipedia.org/wiki/%E5%B7%B4%E5%88%A9%E8%AA%9E" TargetMode="External"/><Relationship Id="rId4" Type="http://schemas.openxmlformats.org/officeDocument/2006/relationships/hyperlink" Target="https://zh.wikipedia.org/wiki/%E6%A2%B5%E6%96%87" TargetMode="External"/><Relationship Id="rId9" Type="http://schemas.openxmlformats.org/officeDocument/2006/relationships/hyperlink" Target="https://zh.wikipedia.org/wiki/%E5%8D%B0%E5%BA%A6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"/>
          <p:cNvSpPr txBox="1">
            <a:spLocks noGrp="1"/>
          </p:cNvSpPr>
          <p:nvPr>
            <p:ph type="ctrTitle"/>
          </p:nvPr>
        </p:nvSpPr>
        <p:spPr>
          <a:xfrm>
            <a:off x="869365" y="1408175"/>
            <a:ext cx="8825658" cy="3291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600"/>
              <a:buFont typeface="Century Gothic"/>
              <a:buNone/>
            </a:pPr>
            <a:r>
              <a:rPr lang="zh-TW" sz="6600" b="1" dirty="0">
                <a:latin typeface="Microsoft YaHei" panose="020B0503020204020204" pitchFamily="34" charset="-122"/>
                <a:ea typeface="Microsoft YaHei" panose="020B0503020204020204" pitchFamily="34" charset="-122"/>
                <a:sym typeface="Century Gothic"/>
              </a:rPr>
              <a:t>彌勒慈氏學</a:t>
            </a:r>
            <a:br>
              <a:rPr lang="zh-TW" sz="6600" b="1" dirty="0">
                <a:latin typeface="Microsoft YaHei" panose="020B0503020204020204" pitchFamily="34" charset="-122"/>
                <a:ea typeface="Microsoft YaHei" panose="020B0503020204020204" pitchFamily="34" charset="-122"/>
                <a:sym typeface="Century Gothic"/>
              </a:rPr>
            </a:br>
            <a:br>
              <a:rPr lang="zh-TW" sz="6600" b="1" dirty="0">
                <a:latin typeface="Microsoft YaHei" panose="020B0503020204020204" pitchFamily="34" charset="-122"/>
                <a:ea typeface="Microsoft YaHei" panose="020B0503020204020204" pitchFamily="34" charset="-122"/>
                <a:sym typeface="Century Gothic"/>
              </a:rPr>
            </a:br>
            <a:r>
              <a:rPr lang="zh-TW" sz="4800" b="1" dirty="0">
                <a:solidFill>
                  <a:schemeClr val="l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Century Gothic"/>
              </a:rPr>
              <a:t>第一部分：概說</a:t>
            </a:r>
            <a:endParaRPr sz="6600" b="1" dirty="0">
              <a:solidFill>
                <a:schemeClr val="lt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Century Gothic"/>
            </a:endParaRPr>
          </a:p>
        </p:txBody>
      </p:sp>
      <p:sp>
        <p:nvSpPr>
          <p:cNvPr id="240" name="Google Shape;240;p1"/>
          <p:cNvSpPr txBox="1">
            <a:spLocks noGrp="1"/>
          </p:cNvSpPr>
          <p:nvPr>
            <p:ph type="subTitle" idx="1"/>
          </p:nvPr>
        </p:nvSpPr>
        <p:spPr>
          <a:xfrm>
            <a:off x="6096000" y="4700016"/>
            <a:ext cx="5226635" cy="1289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596"/>
              <a:buNone/>
            </a:pPr>
            <a:r>
              <a:rPr lang="zh-TW" sz="1995" dirty="0">
                <a:solidFill>
                  <a:schemeClr val="lt1"/>
                </a:solidFill>
              </a:rPr>
              <a:t>												</a:t>
            </a:r>
            <a:r>
              <a:rPr lang="zh-TW" sz="1995" dirty="0">
                <a:solidFill>
                  <a:schemeClr val="l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  </a:t>
            </a:r>
            <a:r>
              <a:rPr lang="zh-TW" sz="4800" dirty="0">
                <a:solidFill>
                  <a:schemeClr val="l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陳永泰師兄</a:t>
            </a:r>
            <a:endParaRPr sz="4800" dirty="0">
              <a:solidFill>
                <a:schemeClr val="lt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90"/>
          <p:cNvSpPr txBox="1"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</a:pPr>
            <a:r>
              <a:rPr lang="zh-TW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彌勒信仰曾經是主流</a:t>
            </a:r>
            <a:endParaRPr sz="4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97" name="Google Shape;297;p190"/>
          <p:cNvSpPr txBox="1">
            <a:spLocks noGrp="1"/>
          </p:cNvSpPr>
          <p:nvPr>
            <p:ph type="body" idx="1"/>
          </p:nvPr>
        </p:nvSpPr>
        <p:spPr>
          <a:xfrm>
            <a:off x="504826" y="2181860"/>
            <a:ext cx="10915650" cy="34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3716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b="1" i="0">
              <a:solidFill>
                <a:srgbClr val="2C2F34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b="1" i="0">
              <a:solidFill>
                <a:srgbClr val="2C2F34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graphicFrame>
        <p:nvGraphicFramePr>
          <p:cNvPr id="298" name="Google Shape;298;p190"/>
          <p:cNvGraphicFramePr/>
          <p:nvPr/>
        </p:nvGraphicFramePr>
        <p:xfrm>
          <a:off x="831435" y="3030293"/>
          <a:ext cx="4797000" cy="2811225"/>
        </p:xfrm>
        <a:graphic>
          <a:graphicData uri="http://schemas.openxmlformats.org/drawingml/2006/table">
            <a:tbl>
              <a:tblPr firstRow="1" bandRow="1">
                <a:noFill/>
                <a:tableStyleId>{6A40FF70-0936-48AC-94DE-443EFAA4A30D}</a:tableStyleId>
              </a:tblPr>
              <a:tblGrid>
                <a:gridCol w="1556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1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56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/>
                        <a:t>龍門石窟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4F95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 dirty="0"/>
                        <a:t>  彌勒 </a:t>
                      </a:r>
                      <a:endParaRPr sz="24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 dirty="0"/>
                        <a:t>聖像石雕</a:t>
                      </a:r>
                      <a:endParaRPr dirty="0"/>
                    </a:p>
                  </a:txBody>
                  <a:tcPr marL="91450" marR="91450" marT="45725" marB="45725">
                    <a:solidFill>
                      <a:srgbClr val="4F95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/>
                        <a:t>  阿彌陀佛</a:t>
                      </a:r>
                      <a:endParaRPr sz="2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/>
                        <a:t>  聖像石雕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4F95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7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/>
                        <a:t>北朝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/>
                        <a:t>35</a:t>
                      </a:r>
                      <a:endParaRPr sz="2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/>
                        <a:t>8</a:t>
                      </a:r>
                      <a:endParaRPr sz="2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7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/>
                        <a:t>唐朝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/>
                        <a:t>11</a:t>
                      </a:r>
                      <a:endParaRPr sz="2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 dirty="0"/>
                        <a:t>120</a:t>
                      </a:r>
                      <a:endParaRPr sz="2400" u="none" strike="noStrike" cap="none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99" name="Google Shape;299;p190"/>
          <p:cNvGraphicFramePr/>
          <p:nvPr/>
        </p:nvGraphicFramePr>
        <p:xfrm>
          <a:off x="6292401" y="3030293"/>
          <a:ext cx="5068150" cy="2811225"/>
        </p:xfrm>
        <a:graphic>
          <a:graphicData uri="http://schemas.openxmlformats.org/drawingml/2006/table">
            <a:tbl>
              <a:tblPr firstRow="1" bandRow="1">
                <a:noFill/>
                <a:tableStyleId>{6A40FF70-0936-48AC-94DE-443EFAA4A30D}</a:tableStyleId>
              </a:tblPr>
              <a:tblGrid>
                <a:gridCol w="1680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6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0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37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/>
                        <a:t>敦煌壁畫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/>
                        <a:t>彌勒淨土變相 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/>
                        <a:t>西方淨土</a:t>
                      </a:r>
                      <a:endParaRPr sz="2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/>
                        <a:t>變相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7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/>
                        <a:t>隋朝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/>
                        <a:t>7</a:t>
                      </a:r>
                      <a:endParaRPr sz="2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/>
                        <a:t>1</a:t>
                      </a:r>
                      <a:endParaRPr sz="2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7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/>
                        <a:t>唐朝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/>
                        <a:t>60餘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 u="none" strike="noStrike" cap="none"/>
                        <a:t>100餘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00" name="Google Shape;300;p190"/>
          <p:cNvSpPr txBox="1"/>
          <p:nvPr/>
        </p:nvSpPr>
        <p:spPr>
          <a:xfrm>
            <a:off x="2894120" y="6154205"/>
            <a:ext cx="604569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zh-TW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隋唐之彌勒信仰與圖像    國立故宮博物院書畫處　李玉珉)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91"/>
          <p:cNvSpPr txBox="1">
            <a:spLocks noGrp="1"/>
          </p:cNvSpPr>
          <p:nvPr>
            <p:ph type="title"/>
          </p:nvPr>
        </p:nvSpPr>
        <p:spPr>
          <a:xfrm>
            <a:off x="1121230" y="744115"/>
            <a:ext cx="8795138" cy="932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</a:pPr>
            <a:r>
              <a:rPr lang="zh-TW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唐朝詩人</a:t>
            </a:r>
            <a:r>
              <a:rPr lang="en-US" altLang="zh-CN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——</a:t>
            </a:r>
            <a:r>
              <a:rPr lang="zh-TW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白居易</a:t>
            </a:r>
            <a:endParaRPr sz="4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06" name="Google Shape;306;p191"/>
          <p:cNvSpPr txBox="1">
            <a:spLocks noGrp="1"/>
          </p:cNvSpPr>
          <p:nvPr>
            <p:ph type="body" idx="1"/>
          </p:nvPr>
        </p:nvSpPr>
        <p:spPr>
          <a:xfrm>
            <a:off x="333774" y="2525486"/>
            <a:ext cx="6292276" cy="417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0000" lnSpcReduction="20000"/>
          </a:bodyPr>
          <a:lstStyle/>
          <a:p>
            <a:pPr lvl="0" algn="just" rtl="0" hangingPunct="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4000" b="0" i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Open Sans"/>
                <a:sym typeface="Open Sans"/>
              </a:rPr>
              <a:t>詩人白居易便曾經是彌勒信徒</a:t>
            </a:r>
            <a:r>
              <a:rPr lang="zh-TW" sz="40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Open Sans"/>
                <a:sym typeface="Open Sans"/>
              </a:rPr>
              <a:t>。</a:t>
            </a:r>
            <a:endParaRPr lang="en-US" altLang="zh-TW" sz="40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Open Sans"/>
              <a:sym typeface="Open Sans"/>
            </a:endParaRPr>
          </a:p>
          <a:p>
            <a:pPr marL="137160" lvl="0" indent="0" algn="just" rtl="0" hangingPunct="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SzPts val="1440"/>
              <a:buNone/>
            </a:pPr>
            <a:r>
              <a:rPr lang="zh-TW" sz="40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Open Sans"/>
                <a:sym typeface="Open Sans"/>
              </a:rPr>
              <a:t>他曾組織了一個「一時上升會」，希望該會成員都能往生兜率凈土。</a:t>
            </a:r>
            <a:endParaRPr lang="zh-TW" altLang="en-US" sz="40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Open Sans"/>
              <a:sym typeface="Open Sans"/>
            </a:endParaRPr>
          </a:p>
          <a:p>
            <a:pPr marL="137160" lvl="0" indent="0" algn="just" rtl="0" hangingPunct="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SzPts val="1440"/>
              <a:buNone/>
            </a:pPr>
            <a:r>
              <a:rPr lang="zh-TW" altLang="en-US" sz="40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Open Sans"/>
                <a:sym typeface="Open Sans"/>
              </a:rPr>
              <a:t>他在</a:t>
            </a:r>
            <a:r>
              <a:rPr lang="en-US" altLang="zh-TW" sz="40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Open Sans"/>
                <a:sym typeface="Open Sans"/>
              </a:rPr>
              <a:t>《</a:t>
            </a:r>
            <a:r>
              <a:rPr lang="zh-TW" altLang="en-US" sz="40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Open Sans"/>
                <a:sym typeface="Open Sans"/>
              </a:rPr>
              <a:t>畫彌勒上生幀記</a:t>
            </a:r>
            <a:r>
              <a:rPr lang="en-US" altLang="zh-TW" sz="40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Open Sans"/>
                <a:sym typeface="Open Sans"/>
              </a:rPr>
              <a:t>》</a:t>
            </a:r>
            <a:r>
              <a:rPr lang="zh-TW" altLang="en-US" sz="40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Open Sans"/>
                <a:sym typeface="Open Sans"/>
              </a:rPr>
              <a:t>時說：</a:t>
            </a:r>
          </a:p>
          <a:p>
            <a:pPr marL="137160" lvl="0" indent="0" algn="just" rtl="0" hangingPunct="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SzPts val="1440"/>
              <a:buNone/>
            </a:pPr>
            <a:r>
              <a:rPr lang="zh-TW" sz="40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Open Sans"/>
                <a:sym typeface="Open Sans"/>
              </a:rPr>
              <a:t>「願當來世：與一切眾生，同彌勒上生，隨慈氏下降。</a:t>
            </a:r>
            <a:endParaRPr sz="40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Open Sans"/>
              <a:sym typeface="Open Sans"/>
            </a:endParaRPr>
          </a:p>
          <a:p>
            <a:pPr marL="137160" lvl="0" indent="0" algn="just" rtl="0" hangingPunct="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SzPts val="1440"/>
              <a:buNone/>
            </a:pPr>
            <a:r>
              <a:rPr lang="zh-TW" sz="40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Open Sans"/>
                <a:sym typeface="Open Sans"/>
              </a:rPr>
              <a:t>   生生劫劫：與慈氏俱；   永離生死流，終成無上道。」</a:t>
            </a:r>
            <a:endParaRPr sz="40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Open Sans"/>
              <a:sym typeface="Open Sans"/>
            </a:endParaRPr>
          </a:p>
          <a:p>
            <a:pPr lvl="0" algn="just" rtl="0" hangingPunct="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40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Open Sans"/>
                <a:sym typeface="Open Sans"/>
              </a:rPr>
              <a:t>      白居易在《答客說》里說：</a:t>
            </a:r>
            <a:endParaRPr sz="40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Open Sans"/>
              <a:sym typeface="Open Sans"/>
            </a:endParaRPr>
          </a:p>
          <a:p>
            <a:pPr marL="137160" lvl="0" indent="0" algn="just" rtl="0" hangingPunct="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SzPts val="1440"/>
              <a:buNone/>
            </a:pPr>
            <a:r>
              <a:rPr lang="zh-TW" sz="40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Open Sans"/>
                <a:sym typeface="Open Sans"/>
              </a:rPr>
              <a:t>  「海山不是吾歸處，歸即應歸兜率天。」</a:t>
            </a:r>
            <a:br>
              <a:rPr lang="zh-TW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br>
              <a:rPr lang="zh-TW" sz="1800" dirty="0"/>
            </a:br>
            <a:endParaRPr sz="1800" b="0" i="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br>
              <a:rPr lang="zh-TW" sz="720" dirty="0"/>
            </a:br>
            <a:br>
              <a:rPr lang="zh-TW" sz="720" dirty="0"/>
            </a:br>
            <a:endParaRPr sz="720" dirty="0"/>
          </a:p>
        </p:txBody>
      </p:sp>
      <p:pic>
        <p:nvPicPr>
          <p:cNvPr id="307" name="Google Shape;307;p191"/>
          <p:cNvPicPr preferRelativeResize="0"/>
          <p:nvPr/>
        </p:nvPicPr>
        <p:blipFill rotWithShape="1">
          <a:blip r:embed="rId3">
            <a:alphaModFix/>
          </a:blip>
          <a:srcRect l="12597" t="20162" r="71019" b="36861"/>
          <a:stretch/>
        </p:blipFill>
        <p:spPr>
          <a:xfrm>
            <a:off x="6626050" y="2433185"/>
            <a:ext cx="4988902" cy="368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93"/>
          <p:cNvSpPr txBox="1">
            <a:spLocks noGrp="1"/>
          </p:cNvSpPr>
          <p:nvPr>
            <p:ph type="title"/>
          </p:nvPr>
        </p:nvSpPr>
        <p:spPr>
          <a:xfrm>
            <a:off x="535621" y="674914"/>
            <a:ext cx="10733228" cy="1001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</a:pPr>
            <a:r>
              <a:rPr lang="zh-TW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慈宗初祖– 東方聖人(羅什師讚)--彌天釋道安</a:t>
            </a:r>
            <a:endParaRPr sz="4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13" name="Google Shape;313;p193"/>
          <p:cNvSpPr txBox="1">
            <a:spLocks noGrp="1"/>
          </p:cNvSpPr>
          <p:nvPr>
            <p:ph type="body" idx="1"/>
          </p:nvPr>
        </p:nvSpPr>
        <p:spPr>
          <a:xfrm>
            <a:off x="535621" y="2399313"/>
            <a:ext cx="11327905" cy="4175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480060" lvl="0" indent="-342900" algn="just" rtl="0" hangingPunc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SzPts val="1440"/>
              <a:buFont typeface="+mj-ea"/>
              <a:buAutoNum type="circleNumDbPlain"/>
            </a:pPr>
            <a:r>
              <a:rPr lang="zh-TW" b="1" i="0" dirty="0">
                <a:solidFill>
                  <a:srgbClr val="2021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撰寫《綜理眾經目錄》 (道安錄、安錄) ，開創中國佛教文獻整理和目錄研究之先河。</a:t>
            </a:r>
            <a:endParaRPr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80060" lvl="0" indent="-342900" algn="just" rtl="0" hangingPunc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SzPts val="1440"/>
              <a:buFont typeface="+mj-ea"/>
              <a:buAutoNum type="circleNumDbPlain"/>
            </a:pPr>
            <a:r>
              <a:rPr lang="zh-TW" b="1" i="0" dirty="0">
                <a:solidFill>
                  <a:srgbClr val="2021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制定《僧尼規範》、《佛法憲章》為僧團規則，更從此成為僧尼的準則。</a:t>
            </a:r>
            <a:endParaRPr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80060" lvl="0" indent="-342900" algn="just" rtl="0" hangingPunc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SzPts val="1440"/>
              <a:buFont typeface="+mj-ea"/>
              <a:buAutoNum type="circleNumDbPlain"/>
            </a:pPr>
            <a:r>
              <a:rPr lang="zh-TW" b="1" i="0" dirty="0">
                <a:solidFill>
                  <a:srgbClr val="2021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開創東土最先《彌勒淨土》信仰及引入其具體修行方法。</a:t>
            </a:r>
            <a:endParaRPr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80060" lvl="0" indent="-342900" algn="just" rtl="0" hangingPunc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SzPts val="1440"/>
              <a:buFont typeface="+mj-ea"/>
              <a:buAutoNum type="circleNumDbPlain"/>
            </a:pPr>
            <a:r>
              <a:rPr lang="zh-TW" b="1" i="0" dirty="0">
                <a:solidFill>
                  <a:srgbClr val="2021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反思</a:t>
            </a:r>
            <a:r>
              <a:rPr lang="zh-TW" b="1" i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「</a:t>
            </a:r>
            <a:r>
              <a:rPr lang="zh-TW" b="1" i="0" u="sng" strike="noStrike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格義</a:t>
            </a:r>
            <a:r>
              <a:rPr lang="zh-TW" b="1" i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」 </a:t>
            </a:r>
            <a:r>
              <a:rPr lang="zh-TW" b="1" i="0" dirty="0">
                <a:solidFill>
                  <a:srgbClr val="2021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的</a:t>
            </a:r>
            <a:r>
              <a:rPr lang="zh-TW" b="1" i="0" dirty="0">
                <a:solidFill>
                  <a:srgbClr val="FF0000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譯法</a:t>
            </a:r>
            <a:r>
              <a:rPr lang="zh-TW" b="1" i="0" dirty="0">
                <a:solidFill>
                  <a:srgbClr val="2021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，還佛教義理之本意；總結了翻譯中的經驗與困難，提出了</a:t>
            </a:r>
            <a:r>
              <a:rPr lang="zh-TW" b="1" i="0" dirty="0">
                <a:solidFill>
                  <a:srgbClr val="FF0000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佛教史上有名的「五失本、三不易」的說法</a:t>
            </a:r>
            <a:r>
              <a:rPr lang="zh-TW" b="1" i="0" dirty="0">
                <a:solidFill>
                  <a:srgbClr val="2021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。</a:t>
            </a:r>
            <a:endParaRPr b="1" i="0" dirty="0">
              <a:solidFill>
                <a:srgbClr val="202122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  <a:p>
            <a:pPr marL="480060" lvl="0" indent="-342900" algn="just" rtl="0" hangingPunc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SzPts val="1440"/>
              <a:buFont typeface="+mj-ea"/>
              <a:buAutoNum type="circleNumDbPlain"/>
            </a:pPr>
            <a:r>
              <a:rPr lang="zh-TW" b="1" i="0" dirty="0">
                <a:solidFill>
                  <a:srgbClr val="2021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精研不同版本的般若經典，依「諸法性空」和「法身不二」的思想創立「本無」宗，促進了佛教的中國化。</a:t>
            </a:r>
            <a:endParaRPr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80060" lvl="0" indent="-342900" algn="just" rtl="0" hangingPunc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SzPts val="1440"/>
              <a:buFont typeface="+mj-ea"/>
              <a:buAutoNum type="circleNumDbPlain"/>
            </a:pPr>
            <a:r>
              <a:rPr lang="zh-TW" b="1" i="0" dirty="0">
                <a:solidFill>
                  <a:srgbClr val="2021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魏晉時期沙門皆依師姓，故姓不同。以釋迦大師為本，於是後世皆定釋氏為僧姓。</a:t>
            </a:r>
            <a:endParaRPr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80060" lvl="0" indent="-342900" algn="just" rtl="0" hangingPunc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SzPts val="1440"/>
              <a:buFont typeface="+mj-ea"/>
              <a:buAutoNum type="circleNumDbPlain"/>
            </a:pPr>
            <a:r>
              <a:rPr lang="zh-TW" b="1" i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三分科判 </a:t>
            </a:r>
            <a:r>
              <a:rPr lang="zh-TW" b="1" i="0" dirty="0">
                <a:solidFill>
                  <a:srgbClr val="2021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以序分、正宗分、流通分三部分來科判經文，</a:t>
            </a:r>
            <a:endParaRPr b="1" i="0" dirty="0">
              <a:solidFill>
                <a:srgbClr val="202122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  <a:p>
            <a:pPr marL="480060" lvl="0" indent="-342900" algn="just" rtl="0" hangingPunc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SzPts val="1440"/>
              <a:buFont typeface="+mj-ea"/>
              <a:buAutoNum type="circleNumDbPlain"/>
            </a:pPr>
            <a:r>
              <a:rPr lang="zh-TW" b="1" dirty="0">
                <a:solidFill>
                  <a:srgbClr val="20212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師：佛圖澄    弟子：慧遠、</a:t>
            </a:r>
            <a:r>
              <a:rPr lang="zh-TW" b="1" i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/>
                <a:sym typeface="Times New Roman"/>
              </a:rPr>
              <a:t>僧睿、曇翼、法遇、慧持、慧永、道立</a:t>
            </a:r>
            <a:endParaRPr b="1" i="0" dirty="0">
              <a:solidFill>
                <a:schemeClr val="dk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/>
              <a:sym typeface="Times New Roman"/>
            </a:endParaRPr>
          </a:p>
          <a:p>
            <a:pPr marL="480060" lvl="0" indent="-342900" algn="just" rtl="0" hangingPunc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SzPts val="1440"/>
              <a:buFont typeface="+mj-ea"/>
              <a:buAutoNum type="circleNumDbPlain"/>
            </a:pPr>
            <a:r>
              <a:rPr lang="zh-TW" b="1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/>
                <a:sym typeface="Times New Roman"/>
              </a:rPr>
              <a:t>【維基百科】</a:t>
            </a:r>
            <a:endParaRPr b="1" i="0" dirty="0">
              <a:solidFill>
                <a:schemeClr val="dk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b="0" i="0" dirty="0">
              <a:solidFill>
                <a:srgbClr val="2021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94"/>
          <p:cNvSpPr txBox="1">
            <a:spLocks noGrp="1"/>
          </p:cNvSpPr>
          <p:nvPr>
            <p:ph type="title"/>
          </p:nvPr>
        </p:nvSpPr>
        <p:spPr>
          <a:xfrm>
            <a:off x="1099458" y="631371"/>
            <a:ext cx="8816910" cy="1045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</a:pPr>
            <a:r>
              <a:rPr lang="zh-TW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慈宗初祖– 東方聖人--彌天釋道安</a:t>
            </a:r>
            <a:endParaRPr sz="4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19" name="Google Shape;319;p194"/>
          <p:cNvSpPr txBox="1">
            <a:spLocks noGrp="1"/>
          </p:cNvSpPr>
          <p:nvPr>
            <p:ph type="body" idx="1"/>
          </p:nvPr>
        </p:nvSpPr>
        <p:spPr>
          <a:xfrm>
            <a:off x="261257" y="2340429"/>
            <a:ext cx="11756571" cy="4169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7160" lvl="0" indent="0" algn="just" rtl="0" hangingPunc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SzPts val="1440"/>
              <a:buNone/>
            </a:pPr>
            <a:r>
              <a:rPr lang="zh-TW" sz="1600" b="1" i="0" dirty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後至秦建元二十一年正月二十七日。忽有異僧。形甚庸陋。來寺寄宿。寺房既窄。處之講堂。時維那值殿。夜見此僧。從窗隙出入。遽以白安。安驚起禮。訊問其來意。</a:t>
            </a:r>
            <a:endParaRPr sz="1600" b="1" i="0" dirty="0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137160" lvl="0" indent="0" algn="just" rtl="0" hangingPunc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SzPts val="1440"/>
              <a:buNone/>
            </a:pPr>
            <a:r>
              <a:rPr lang="zh-TW" sz="1600" b="1" i="0" dirty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答云。相為而來。安曰。自惟罪深。詎可度脫。</a:t>
            </a:r>
            <a:endParaRPr sz="1600" b="1" i="0" dirty="0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137160" lvl="0" indent="0" algn="just" rtl="0" hangingPunc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SzPts val="1440"/>
              <a:buNone/>
            </a:pPr>
            <a:r>
              <a:rPr lang="zh-TW" sz="1600" b="1" i="0" dirty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彼答云。甚可度耳。然須更浴聖僧。情願必果。具示浴法。</a:t>
            </a:r>
            <a:endParaRPr sz="1600" b="1" i="0" dirty="0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137160" lvl="0" indent="0" algn="just" rtl="0" hangingPunc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SzPts val="1440"/>
              <a:buNone/>
            </a:pPr>
            <a:r>
              <a:rPr lang="zh-TW" sz="1600" b="1" i="0" dirty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安請問來生。所生之處。</a:t>
            </a:r>
            <a:endParaRPr sz="1600" b="1" i="0" dirty="0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137160" lvl="0" indent="0" algn="just" rtl="0" hangingPunc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SzPts val="1440"/>
              <a:buNone/>
            </a:pPr>
            <a:r>
              <a:rPr lang="zh-TW" sz="1600" b="1" i="0" dirty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彼乃以手撥天之西北。即見雲開。備睹兜率勝玅之報。爾夕大眾數十人。悉皆同見。</a:t>
            </a:r>
            <a:endParaRPr sz="1600" b="1" i="0" dirty="0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137160" lvl="0" indent="0" algn="just" rtl="0" hangingPunc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SzPts val="1440"/>
              <a:buNone/>
            </a:pPr>
            <a:r>
              <a:rPr lang="zh-TW" sz="1600" b="1" i="0" dirty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安後營浴具。見有非常小兒。伴侶數十。來入寺戲。須臾就浴。果是聖應也。</a:t>
            </a:r>
            <a:endParaRPr sz="1600" b="1" i="0" dirty="0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137160" lvl="0" indent="0" algn="just" rtl="0" hangingPunc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SzPts val="1440"/>
              <a:buNone/>
            </a:pPr>
            <a:r>
              <a:rPr lang="zh-TW" sz="1600" b="1" i="0" dirty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至其年二月八日。忽告眾曰。吾當去矣。是日齋畢。無疾而卒。</a:t>
            </a:r>
            <a:endParaRPr sz="1600" b="1" i="0" dirty="0">
              <a:solidFill>
                <a:schemeClr val="tx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137160" lvl="0" indent="0" algn="just" rtl="0" hangingPunc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SzPts val="1440"/>
              <a:buNone/>
            </a:pPr>
            <a:r>
              <a:rPr lang="zh-TW" sz="1600" b="1" i="0" dirty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初安生。而便左臂生一皮。廣寸許。著臂。捋可上下。唯不得出手。</a:t>
            </a:r>
            <a:r>
              <a:rPr lang="zh-TW" sz="1600" b="1" i="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又肘外有方肉，上有通文，時人謂之為印手菩薩。</a:t>
            </a:r>
            <a:r>
              <a:rPr lang="zh-TW" sz="1600" b="1" i="0" dirty="0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後宣律師問天神。乃知安是印手菩薩也。安師。為最領導初修持彌勒法門。故尊為「慈宗」初祖。【高僧傳】</a:t>
            </a:r>
            <a:endParaRPr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95"/>
          <p:cNvSpPr txBox="1">
            <a:spLocks noGrp="1"/>
          </p:cNvSpPr>
          <p:nvPr>
            <p:ph type="title"/>
          </p:nvPr>
        </p:nvSpPr>
        <p:spPr>
          <a:xfrm>
            <a:off x="826302" y="718457"/>
            <a:ext cx="9090066" cy="957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</a:pPr>
            <a:r>
              <a:rPr lang="zh-TW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天道三寶：關、訣、印 (非一貫道)</a:t>
            </a:r>
            <a:endParaRPr sz="4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25" name="Google Shape;325;p195"/>
          <p:cNvSpPr txBox="1"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326" name="Google Shape;326;p195"/>
          <p:cNvPicPr preferRelativeResize="0"/>
          <p:nvPr/>
        </p:nvPicPr>
        <p:blipFill rotWithShape="1">
          <a:blip r:embed="rId3">
            <a:alphaModFix/>
          </a:blip>
          <a:srcRect t="22639" r="50558" b="3722"/>
          <a:stretch/>
        </p:blipFill>
        <p:spPr>
          <a:xfrm>
            <a:off x="826301" y="2402181"/>
            <a:ext cx="10308580" cy="4318216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195"/>
          <p:cNvSpPr txBox="1"/>
          <p:nvPr/>
        </p:nvSpPr>
        <p:spPr>
          <a:xfrm>
            <a:off x="2701761" y="2614720"/>
            <a:ext cx="8590636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0" i="0" u="none" strike="noStrike" cap="none">
                <a:solidFill>
                  <a:srgbClr val="202122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台灣新竹縣峨嵋鄉快樂路  11.8726公頃全亞洲最大彌勒佛像總高度72公尺的彌勒佛巨像，淨高57.6公尺，頭部4層樓高，手捧地球3層樓高</a:t>
            </a:r>
            <a:endParaRPr sz="3200" b="0" i="0" u="none" strike="noStrike" cap="none">
              <a:solidFill>
                <a:srgbClr val="202122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0" i="0" u="none" strike="noStrike" cap="none">
                <a:solidFill>
                  <a:srgbClr val="202122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，共使用1500噸鋼構及600噸青銅             </a:t>
            </a:r>
            <a:endParaRPr sz="32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197" descr="彌勒救苦真經for Android - APK Downloa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74845" y="407015"/>
            <a:ext cx="3626380" cy="6043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197"/>
          <p:cNvPicPr preferRelativeResize="0"/>
          <p:nvPr/>
        </p:nvPicPr>
        <p:blipFill rotWithShape="1">
          <a:blip r:embed="rId4">
            <a:alphaModFix/>
          </a:blip>
          <a:srcRect l="8907" t="31389" r="78906" b="13611"/>
          <a:stretch/>
        </p:blipFill>
        <p:spPr>
          <a:xfrm>
            <a:off x="1552048" y="495298"/>
            <a:ext cx="4622797" cy="5867399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197"/>
          <p:cNvSpPr txBox="1"/>
          <p:nvPr/>
        </p:nvSpPr>
        <p:spPr>
          <a:xfrm>
            <a:off x="5042517" y="736847"/>
            <a:ext cx="612559" cy="17543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一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貫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道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98"/>
          <p:cNvSpPr txBox="1">
            <a:spLocks noGrp="1"/>
          </p:cNvSpPr>
          <p:nvPr>
            <p:ph type="title"/>
          </p:nvPr>
        </p:nvSpPr>
        <p:spPr>
          <a:xfrm>
            <a:off x="1154954" y="718457"/>
            <a:ext cx="8761413" cy="957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</a:pPr>
            <a:r>
              <a:rPr lang="zh-TW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努力弘揚彌勒慈氏宗門</a:t>
            </a:r>
            <a:endParaRPr sz="4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42" name="Google Shape;342;p198"/>
          <p:cNvSpPr txBox="1">
            <a:spLocks noGrp="1"/>
          </p:cNvSpPr>
          <p:nvPr>
            <p:ph type="body" idx="1"/>
          </p:nvPr>
        </p:nvSpPr>
        <p:spPr>
          <a:xfrm>
            <a:off x="762000" y="2514599"/>
            <a:ext cx="10918371" cy="3842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 algn="l" rtl="0">
              <a:lnSpc>
                <a:spcPct val="100000"/>
              </a:lnSpc>
              <a:spcBef>
                <a:spcPts val="1000"/>
              </a:spcBef>
              <a:spcAft>
                <a:spcPts val="30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4000" dirty="0"/>
              <a:t>人能弘道，非道弘人</a:t>
            </a:r>
            <a:r>
              <a:rPr lang="zh-TW" sz="2400" b="0" i="0" dirty="0">
                <a:solidFill>
                  <a:srgbClr val="0F0F0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/>
                <a:sym typeface="Times New Roman"/>
              </a:rPr>
              <a:t>《 </a:t>
            </a:r>
            <a:r>
              <a:rPr lang="zh-TW" sz="2400" b="0" i="0" dirty="0">
                <a:solidFill>
                  <a:srgbClr val="202124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論語衛靈公</a:t>
            </a:r>
            <a:r>
              <a:rPr lang="zh-TW" sz="2400" b="0" i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/>
                <a:sym typeface="Times New Roman"/>
              </a:rPr>
              <a:t>》 </a:t>
            </a:r>
            <a:endParaRPr sz="2400" b="0" i="0" dirty="0">
              <a:solidFill>
                <a:srgbClr val="202124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  <a:p>
            <a:pPr lvl="0" algn="l" rtl="0">
              <a:lnSpc>
                <a:spcPct val="100000"/>
              </a:lnSpc>
              <a:spcBef>
                <a:spcPts val="1000"/>
              </a:spcBef>
              <a:spcAft>
                <a:spcPts val="30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4000" dirty="0"/>
              <a:t>徒善不足以為政善，徒法不能以自行</a:t>
            </a:r>
            <a:r>
              <a:rPr lang="zh-TW" sz="2400" b="0" i="0" dirty="0">
                <a:solidFill>
                  <a:srgbClr val="0F0F0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/>
                <a:sym typeface="Times New Roman"/>
              </a:rPr>
              <a:t>《</a:t>
            </a:r>
            <a:r>
              <a:rPr lang="zh-TW" sz="2400" b="0" i="0" u="sng" strike="noStrike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孟子·離婁章句上·第一節</a:t>
            </a:r>
            <a:r>
              <a:rPr lang="zh-TW" sz="2400" b="0" i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/>
                <a:sym typeface="Times New Roman"/>
              </a:rPr>
              <a:t>》</a:t>
            </a:r>
            <a:endParaRPr sz="2400" dirty="0">
              <a:solidFill>
                <a:schemeClr val="dk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99"/>
          <p:cNvSpPr txBox="1">
            <a:spLocks noGrp="1"/>
          </p:cNvSpPr>
          <p:nvPr>
            <p:ph type="title"/>
          </p:nvPr>
        </p:nvSpPr>
        <p:spPr>
          <a:xfrm>
            <a:off x="1154954" y="705034"/>
            <a:ext cx="8761413" cy="971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</a:pPr>
            <a:r>
              <a:rPr lang="zh-TW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往生過程</a:t>
            </a:r>
            <a:endParaRPr sz="4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48" name="Google Shape;348;p199"/>
          <p:cNvSpPr txBox="1">
            <a:spLocks noGrp="1"/>
          </p:cNvSpPr>
          <p:nvPr>
            <p:ph type="body" idx="1"/>
          </p:nvPr>
        </p:nvSpPr>
        <p:spPr>
          <a:xfrm>
            <a:off x="355106" y="2405849"/>
            <a:ext cx="11314380" cy="4180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137160" lvl="0" indent="0" algn="just" rtl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SzPts val="1440"/>
              <a:buNone/>
            </a:pPr>
            <a:r>
              <a:rPr lang="zh-TW" sz="2000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【</a:t>
            </a:r>
            <a:r>
              <a:rPr lang="zh-TW" sz="2000" b="0" i="0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佛說觀彌勒菩薩上生兜率天經】</a:t>
            </a:r>
            <a:endParaRPr sz="2400" dirty="0"/>
          </a:p>
          <a:p>
            <a:pPr marL="594360" lvl="0" indent="-457200" algn="just" rtl="0" hangingPunc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SzPts val="1440"/>
              <a:buFont typeface="+mj-ea"/>
              <a:buAutoNum type="circleNumDbPlain"/>
            </a:pPr>
            <a:r>
              <a:rPr lang="zh-TW" sz="2035" b="0" i="0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如是等輩，若一念頃受八戒齋，修諸淨業發弘誓願，</a:t>
            </a:r>
            <a:endParaRPr sz="2035" b="0" i="0" dirty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94360" lvl="0" indent="-457200" algn="just" rtl="0" hangingPunc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SzPts val="1440"/>
              <a:buFont typeface="+mj-ea"/>
              <a:buAutoNum type="circleNumDbPlain"/>
            </a:pPr>
            <a:r>
              <a:rPr lang="zh-TW" sz="2035" b="0" i="0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命終之後，譬如壯士屈申臂頃，即得往生兜率陀天，</a:t>
            </a:r>
            <a:endParaRPr sz="2035" b="0" i="0" dirty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94360" lvl="0" indent="-457200" algn="just" rtl="0" hangingPunc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SzPts val="1440"/>
              <a:buFont typeface="+mj-ea"/>
              <a:buAutoNum type="circleNumDbPlain"/>
            </a:pPr>
            <a:r>
              <a:rPr lang="zh-TW" sz="2035" b="0" i="0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於蓮華上結加趺坐， </a:t>
            </a:r>
            <a:endParaRPr sz="2035" b="0" i="0" dirty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94360" lvl="0" indent="-457200" algn="just" rtl="0" hangingPunc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SzPts val="1440"/>
              <a:buFont typeface="+mj-ea"/>
              <a:buAutoNum type="circleNumDbPlain"/>
            </a:pPr>
            <a:r>
              <a:rPr lang="zh-TW" sz="2035" b="0" i="0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百千天子作天伎樂，持天曼陀羅花、摩訶曼陀羅華，以散其上讚言：</a:t>
            </a:r>
            <a:endParaRPr sz="2035" b="0" i="0" dirty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94360" lvl="0" indent="-457200" algn="just" rtl="0" hangingPunc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SzPts val="1440"/>
              <a:buFont typeface="+mj-ea"/>
              <a:buAutoNum type="circleNumDbPlain"/>
            </a:pPr>
            <a:r>
              <a:rPr lang="zh-TW" sz="2035" b="0" i="0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汝於閻浮提廣修福業來生此處。此處名兜率陀天，今此天主名曰彌勒，汝當歸依。』</a:t>
            </a:r>
            <a:endParaRPr dirty="0"/>
          </a:p>
          <a:p>
            <a:pPr marL="594360" lvl="0" indent="-457200" algn="just" rtl="0" hangingPunc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SzPts val="1440"/>
              <a:buFont typeface="+mj-ea"/>
              <a:buAutoNum type="circleNumDbPlain"/>
            </a:pPr>
            <a:r>
              <a:rPr lang="zh-TW" sz="2035" b="0" i="0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應聲即禮，</a:t>
            </a:r>
            <a:endParaRPr sz="2035" b="0" i="0" dirty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94360" lvl="0" indent="-457200" algn="just" rtl="0" hangingPunc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SzPts val="1440"/>
              <a:buFont typeface="+mj-ea"/>
              <a:buAutoNum type="circleNumDbPlain"/>
            </a:pPr>
            <a:r>
              <a:rPr lang="zh-TW" sz="2035" b="0" i="0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禮已諦觀眉間白毫相光，即得超越九十億劫生死之罪。</a:t>
            </a:r>
            <a:endParaRPr sz="2035" b="0" i="0" dirty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94360" lvl="0" indent="-457200" algn="just" rtl="0" hangingPunc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SzPts val="1440"/>
              <a:buFont typeface="+mj-ea"/>
              <a:buAutoNum type="circleNumDbPlain"/>
            </a:pPr>
            <a:r>
              <a:rPr lang="zh-TW" sz="2035" b="0" i="0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是時菩薩隨其宿緣，為說妙法，令其堅固不退轉於無上道心。</a:t>
            </a:r>
            <a:endParaRPr sz="2035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00"/>
          <p:cNvSpPr txBox="1">
            <a:spLocks noGrp="1"/>
          </p:cNvSpPr>
          <p:nvPr>
            <p:ph type="title"/>
          </p:nvPr>
        </p:nvSpPr>
        <p:spPr>
          <a:xfrm>
            <a:off x="1154954" y="751114"/>
            <a:ext cx="8761413" cy="925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</a:pPr>
            <a:r>
              <a:rPr lang="zh-TW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往生過程</a:t>
            </a:r>
            <a:endParaRPr sz="4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54" name="Google Shape;354;p200"/>
          <p:cNvSpPr txBox="1">
            <a:spLocks noGrp="1"/>
          </p:cNvSpPr>
          <p:nvPr>
            <p:ph type="body" idx="1"/>
          </p:nvPr>
        </p:nvSpPr>
        <p:spPr>
          <a:xfrm>
            <a:off x="620486" y="2275115"/>
            <a:ext cx="11114314" cy="43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2000" b="0" i="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命終之後，譬如</a:t>
            </a:r>
            <a:r>
              <a:rPr lang="zh-TW" sz="2000" b="0" i="0" dirty="0">
                <a:solidFill>
                  <a:srgbClr val="333333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壯士屈申臂頃</a:t>
            </a:r>
            <a:r>
              <a:rPr lang="zh-TW" sz="2000" b="0" i="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，即得往生兜率陀天，      </a:t>
            </a:r>
            <a:r>
              <a:rPr lang="zh-TW" sz="2000" b="0" i="0" dirty="0">
                <a:solidFill>
                  <a:srgbClr val="333333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(迅速。無中陰身？)</a:t>
            </a:r>
            <a:endParaRPr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2000" b="0" i="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於</a:t>
            </a:r>
            <a:r>
              <a:rPr lang="zh-TW" sz="2000" b="0" i="0" dirty="0">
                <a:solidFill>
                  <a:srgbClr val="333333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蓮華上結加趺坐</a:t>
            </a:r>
            <a:r>
              <a:rPr lang="zh-TW" sz="2000" b="0" i="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，                                                         </a:t>
            </a:r>
            <a:r>
              <a:rPr lang="zh-TW" sz="2000" b="0" i="0" dirty="0">
                <a:solidFill>
                  <a:srgbClr val="333333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(不必住蓮苞)</a:t>
            </a:r>
            <a:endParaRPr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2000" b="0" i="0" dirty="0">
                <a:solidFill>
                  <a:srgbClr val="333333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百千天子</a:t>
            </a:r>
            <a:r>
              <a:rPr lang="zh-TW" sz="2000" b="0" i="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作天伎樂，持天曼陀羅花、摩訶曼陀羅華，      </a:t>
            </a:r>
            <a:r>
              <a:rPr lang="zh-TW" sz="2000" b="0" i="0" dirty="0">
                <a:solidFill>
                  <a:srgbClr val="333333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(諸天子伎樂、散花來迎)</a:t>
            </a:r>
            <a:endParaRPr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3716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n-US" altLang="zh-TW" sz="2000" b="0" i="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    </a:t>
            </a:r>
            <a:r>
              <a:rPr lang="zh-TW" sz="2000" b="0" i="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以散其上讚言：『善哉，善哉！善男子！汝於閻浮提</a:t>
            </a:r>
            <a:endParaRPr sz="2000" b="0" i="0" dirty="0">
              <a:solidFill>
                <a:srgbClr val="333333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  <a:p>
            <a:pPr marL="13716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zh-TW" sz="200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    </a:t>
            </a:r>
            <a:r>
              <a:rPr lang="zh-TW" sz="2000" b="0" i="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廣修福業來生此處。此處名兜率陀天，今此天主名曰</a:t>
            </a:r>
            <a:endParaRPr sz="2000" b="0" i="0" dirty="0">
              <a:solidFill>
                <a:srgbClr val="333333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  <a:p>
            <a:pPr marL="13716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n-US" altLang="zh-TW" sz="2000" b="0" i="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    </a:t>
            </a:r>
            <a:r>
              <a:rPr lang="zh-TW" sz="2000" b="0" i="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彌勒，汝當歸依。』</a:t>
            </a:r>
            <a:endParaRPr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2000" b="0" i="0" dirty="0">
                <a:solidFill>
                  <a:srgbClr val="333333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應聲即禮</a:t>
            </a:r>
            <a:r>
              <a:rPr lang="zh-TW" sz="2000" b="0" i="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，                                                                         </a:t>
            </a:r>
            <a:r>
              <a:rPr lang="zh-TW" sz="2000" b="0" i="0" dirty="0">
                <a:solidFill>
                  <a:srgbClr val="333333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(當即覲謁禮拜彌勒菩薩)</a:t>
            </a:r>
            <a:endParaRPr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2000" b="0" i="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禮已諦觀眉間</a:t>
            </a:r>
            <a:r>
              <a:rPr lang="zh-TW" sz="2000" b="0" i="0" dirty="0">
                <a:solidFill>
                  <a:srgbClr val="333333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白毫相光</a:t>
            </a:r>
            <a:r>
              <a:rPr lang="zh-TW" sz="2000" b="0" i="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，即得超越九十億劫生死之罪。    </a:t>
            </a:r>
            <a:r>
              <a:rPr lang="zh-TW" sz="2000" b="0" i="0" dirty="0">
                <a:solidFill>
                  <a:srgbClr val="333333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(彌勒菩薩慈光銷罪)</a:t>
            </a:r>
            <a:endParaRPr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2000" b="0" i="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是時菩薩隨其宿緣，為說妙法，令其堅固</a:t>
            </a:r>
            <a:r>
              <a:rPr lang="zh-TW" sz="2000" b="0" i="0" dirty="0">
                <a:solidFill>
                  <a:srgbClr val="333333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不退轉</a:t>
            </a:r>
            <a:r>
              <a:rPr lang="zh-TW" sz="2000" b="0" i="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於無上道心。 </a:t>
            </a:r>
            <a:r>
              <a:rPr lang="zh-TW" sz="2000" b="0" i="0" dirty="0">
                <a:solidFill>
                  <a:srgbClr val="333333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(當即聞法不退)</a:t>
            </a:r>
            <a:endParaRPr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01"/>
          <p:cNvSpPr txBox="1">
            <a:spLocks noGrp="1"/>
          </p:cNvSpPr>
          <p:nvPr>
            <p:ph type="title"/>
          </p:nvPr>
        </p:nvSpPr>
        <p:spPr>
          <a:xfrm>
            <a:off x="1154954" y="838200"/>
            <a:ext cx="8761413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</a:pPr>
            <a:r>
              <a:rPr lang="en-US" altLang="zh-CN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lang="zh-TW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法滅盡經</a:t>
            </a:r>
            <a:r>
              <a:rPr lang="en-US" altLang="zh-CN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  <a:endParaRPr sz="4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60" name="Google Shape;360;p201"/>
          <p:cNvSpPr txBox="1">
            <a:spLocks noGrp="1"/>
          </p:cNvSpPr>
          <p:nvPr>
            <p:ph type="body" idx="1"/>
          </p:nvPr>
        </p:nvSpPr>
        <p:spPr>
          <a:xfrm>
            <a:off x="576943" y="2343705"/>
            <a:ext cx="11353800" cy="4176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SzPts val="1440"/>
              <a:buNone/>
            </a:pPr>
            <a:r>
              <a:rPr lang="zh-TW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正覺說法：九千年後，法將滅時，月光菩薩帶領僅存的佛子到山中，修禪定，往生兜率天宮，  </a:t>
            </a:r>
            <a:endParaRPr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SzPts val="1440"/>
              <a:buNone/>
            </a:pPr>
            <a:r>
              <a:rPr lang="zh-TW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追隨彌勒菩薩，將來下生娑婆，在龍華三會證果(阿羅漢乃至初地)</a:t>
            </a:r>
            <a:endParaRPr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l" rtl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討論：根據法滅盡經</a:t>
            </a:r>
            <a:endParaRPr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l" rtl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1.諸佛弟子先入山修行，不是月光菩薩帶領入山</a:t>
            </a:r>
            <a:endParaRPr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l" rtl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2.沒有說入山修禪定</a:t>
            </a:r>
            <a:endParaRPr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l" rtl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3.沒有說往生兜率天宮</a:t>
            </a:r>
            <a:endParaRPr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l" rtl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4.沒有看到經論說往生兜率天宮需要修禪定(往生色界天需要禪定)</a:t>
            </a:r>
            <a:endParaRPr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l" rtl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5.月光菩薩應該是帶領佛弟子出山弘揚佛道</a:t>
            </a:r>
            <a:endParaRPr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82"/>
          <p:cNvSpPr txBox="1">
            <a:spLocks noGrp="1"/>
          </p:cNvSpPr>
          <p:nvPr>
            <p:ph type="title"/>
          </p:nvPr>
        </p:nvSpPr>
        <p:spPr>
          <a:xfrm>
            <a:off x="881743" y="631371"/>
            <a:ext cx="9034625" cy="1045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</a:pPr>
            <a:r>
              <a:rPr lang="zh-TW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學習目的</a:t>
            </a:r>
            <a:r>
              <a:rPr lang="en-US" altLang="zh-CN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——</a:t>
            </a:r>
            <a:r>
              <a:rPr lang="zh-TW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endParaRPr sz="4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6" name="Google Shape;246;p182"/>
          <p:cNvSpPr txBox="1">
            <a:spLocks noGrp="1"/>
          </p:cNvSpPr>
          <p:nvPr>
            <p:ph type="body" idx="1"/>
          </p:nvPr>
        </p:nvSpPr>
        <p:spPr>
          <a:xfrm>
            <a:off x="533400" y="2427514"/>
            <a:ext cx="11299371" cy="4169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32500" lnSpcReduction="20000"/>
          </a:bodyPr>
          <a:lstStyle/>
          <a:p>
            <a:pPr lvl="0" algn="just" rtl="0" hangingPunct="0">
              <a:lnSpc>
                <a:spcPct val="120000"/>
              </a:lnSpc>
              <a:spcBef>
                <a:spcPts val="600"/>
              </a:spcBef>
              <a:spcAft>
                <a:spcPts val="18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7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利益自己： </a:t>
            </a:r>
            <a:endParaRPr lang="en-US" altLang="zh-TW" sz="7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37160" lvl="0" indent="0" algn="just" rtl="0" hangingPunct="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SzPts val="1440"/>
              <a:buNone/>
            </a:pPr>
            <a:r>
              <a:rPr lang="zh-TW" sz="6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值遇當來下生彌勒尊佛、未來賢劫 996 佛、星宿劫諸佛受記 </a:t>
            </a:r>
            <a:endParaRPr sz="6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37160" lvl="0" indent="0" algn="just" rtl="0" hangingPunct="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SzPts val="1440"/>
              <a:buNone/>
            </a:pPr>
            <a:r>
              <a:rPr lang="zh-TW" sz="6200" b="1" i="0" dirty="0">
                <a:solidFill>
                  <a:srgbClr val="B41A0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/>
                <a:sym typeface="Microsoft Yahei"/>
              </a:rPr>
              <a:t>  1.『如是等眾生，若淨諸業行六事法，必定無疑當得生於兜率天上，值遇彌勒；</a:t>
            </a:r>
            <a:endParaRPr sz="6200" b="1" i="0" dirty="0">
              <a:solidFill>
                <a:srgbClr val="B41A0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Microsoft Yahei"/>
              <a:sym typeface="Microsoft Yahei"/>
            </a:endParaRPr>
          </a:p>
          <a:p>
            <a:pPr marL="137160" lvl="0" indent="0" algn="just" rtl="0" hangingPunct="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SzPts val="1440"/>
              <a:buNone/>
            </a:pPr>
            <a:r>
              <a:rPr lang="zh-TW" sz="6200" b="1" dirty="0">
                <a:solidFill>
                  <a:srgbClr val="B41A0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/>
                <a:sym typeface="Microsoft Yahei"/>
              </a:rPr>
              <a:t>  2.  </a:t>
            </a:r>
            <a:r>
              <a:rPr lang="zh-TW" sz="6200" b="1" i="0" dirty="0">
                <a:solidFill>
                  <a:srgbClr val="B41A0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/>
                <a:sym typeface="Microsoft Yahei"/>
              </a:rPr>
              <a:t>亦隨彌勒下閻浮提，第一聞法。  </a:t>
            </a:r>
            <a:endParaRPr sz="6200" b="1" i="0" dirty="0">
              <a:solidFill>
                <a:srgbClr val="B41A0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Microsoft Yahei"/>
              <a:sym typeface="Microsoft Yahei"/>
            </a:endParaRPr>
          </a:p>
          <a:p>
            <a:pPr marL="137160" lvl="0" indent="0" algn="just" rtl="0" hangingPunct="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SzPts val="1440"/>
              <a:buNone/>
            </a:pPr>
            <a:r>
              <a:rPr lang="zh-TW" sz="6200" b="1" i="0" dirty="0">
                <a:solidFill>
                  <a:srgbClr val="B41A0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/>
                <a:sym typeface="Microsoft Yahei"/>
              </a:rPr>
              <a:t>  3.  於未來世值遇賢劫一切諸佛，</a:t>
            </a:r>
            <a:endParaRPr sz="6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37160" lvl="0" indent="0" algn="just" rtl="0" hangingPunct="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SzPts val="1440"/>
              <a:buNone/>
            </a:pPr>
            <a:r>
              <a:rPr lang="zh-TW" sz="6200" b="1" dirty="0">
                <a:solidFill>
                  <a:srgbClr val="B41A0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/>
                <a:sym typeface="Microsoft Yahei"/>
              </a:rPr>
              <a:t>  4.  </a:t>
            </a:r>
            <a:r>
              <a:rPr lang="zh-TW" sz="6200" b="1" i="0" dirty="0">
                <a:solidFill>
                  <a:srgbClr val="B41A0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/>
                <a:sym typeface="Microsoft Yahei"/>
              </a:rPr>
              <a:t>於星宿劫亦得值遇諸佛世尊，於諸佛前受菩提記』。</a:t>
            </a:r>
            <a:r>
              <a:rPr lang="zh-TW" sz="6200" b="1" dirty="0">
                <a:solidFill>
                  <a:srgbClr val="B41A0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/>
                <a:sym typeface="Microsoft Yahei"/>
              </a:rPr>
              <a:t>       </a:t>
            </a:r>
            <a:r>
              <a:rPr lang="zh-TW" sz="6200" b="1" i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/>
                <a:sym typeface="Microsoft Yahei"/>
              </a:rPr>
              <a:t>(</a:t>
            </a:r>
            <a:r>
              <a:rPr lang="zh-TW" sz="6200" b="0" i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佛說觀彌勒菩薩上生兜率天經</a:t>
            </a:r>
            <a:r>
              <a:rPr lang="zh-TW" sz="6200" b="1" i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/>
                <a:sym typeface="Microsoft Yahei"/>
              </a:rPr>
              <a:t>)</a:t>
            </a:r>
            <a:r>
              <a:rPr lang="zh-TW" sz="6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</a:t>
            </a:r>
            <a:r>
              <a:rPr lang="zh-TW" sz="6200" dirty="0"/>
              <a:t>   </a:t>
            </a:r>
            <a:endParaRPr sz="6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02"/>
          <p:cNvSpPr txBox="1"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</a:pPr>
            <a:r>
              <a:rPr lang="en-US" altLang="zh-CN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lang="zh-TW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法滅盡經</a:t>
            </a:r>
            <a:r>
              <a:rPr lang="en-US" altLang="zh-CN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  <a:endParaRPr sz="4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66" name="Google Shape;366;p202"/>
          <p:cNvSpPr txBox="1">
            <a:spLocks noGrp="1"/>
          </p:cNvSpPr>
          <p:nvPr>
            <p:ph type="body" idx="1"/>
          </p:nvPr>
        </p:nvSpPr>
        <p:spPr>
          <a:xfrm>
            <a:off x="423597" y="2443701"/>
            <a:ext cx="11344806" cy="4174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2400" b="0" i="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法欲滅時，……</a:t>
            </a:r>
            <a:endParaRPr sz="2400" b="0" i="0" dirty="0">
              <a:solidFill>
                <a:srgbClr val="333333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  <a:p>
            <a:pPr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2400" b="0" i="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「時有菩薩、辟支、羅漢，眾魔驅逐不預眾會。三乘入山福德之地，恬怕自守以為欣快，壽命延長。諸天衛護，月光出世，得相遭值，共興吾道五十二歲。《首楞嚴經》、《般舟三昧》先化滅去，十二部經尋後復滅盡，不復現。不見文字，沙門袈裟自然變白。</a:t>
            </a:r>
            <a:endParaRPr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2400" b="0" i="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「吾法滅時，譬如油燈臨欲滅時，光明更盛，於是便滅——吾法滅時亦如燈滅。自此之後，難可數說。如是之後數千萬歲，彌勒當下世間作佛。天下泰平，毒氣消除，雨潤和適，五穀滋茂，樹木長大，人長八丈，皆壽八萬四千歲，眾生得度不可稱計。」</a:t>
            </a:r>
            <a:endParaRPr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03"/>
          <p:cNvSpPr txBox="1">
            <a:spLocks noGrp="1"/>
          </p:cNvSpPr>
          <p:nvPr>
            <p:ph type="title"/>
          </p:nvPr>
        </p:nvSpPr>
        <p:spPr>
          <a:xfrm>
            <a:off x="1154954" y="838200"/>
            <a:ext cx="8761413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</a:pPr>
            <a:r>
              <a:rPr lang="zh-TW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三輩九品往生</a:t>
            </a:r>
            <a:r>
              <a:rPr lang="en-US" altLang="zh-CN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——</a:t>
            </a:r>
            <a:r>
              <a:rPr lang="zh-TW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上品</a:t>
            </a:r>
            <a:endParaRPr sz="4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72" name="Google Shape;372;p203"/>
          <p:cNvSpPr txBox="1">
            <a:spLocks noGrp="1"/>
          </p:cNvSpPr>
          <p:nvPr>
            <p:ph type="body" idx="1"/>
          </p:nvPr>
        </p:nvSpPr>
        <p:spPr>
          <a:xfrm>
            <a:off x="718457" y="2296885"/>
            <a:ext cx="10961913" cy="4321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 algn="just" rtl="0" hangingPunc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2000" b="1" i="0" dirty="0">
                <a:solidFill>
                  <a:srgbClr val="B41A0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/>
                <a:sym typeface="Microsoft Yahei"/>
              </a:rPr>
              <a:t>如是等眾生，若淨諸業行六事法，必定無疑當得生於兜率天上，值遇彌勒；亦隨彌勒下閻浮提，第一聞法。於未來世值遇賢劫一切諸佛，於星宿劫亦得值遇諸佛世尊，於諸佛前受菩提記</a:t>
            </a:r>
            <a:r>
              <a:rPr lang="zh-TW" sz="2000" b="1" dirty="0">
                <a:solidFill>
                  <a:srgbClr val="B41A0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/>
                <a:sym typeface="Microsoft Yahei"/>
              </a:rPr>
              <a:t> (</a:t>
            </a:r>
            <a:r>
              <a:rPr lang="zh-TW" sz="20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/>
                <a:sym typeface="Microsoft Yahei"/>
              </a:rPr>
              <a:t>六事：六波羅蜜多？</a:t>
            </a:r>
            <a:r>
              <a:rPr lang="zh-TW" sz="20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/>
                <a:sym typeface="Times New Roman"/>
              </a:rPr>
              <a:t>威儀不缺；掃塔塗地；以眾名香妙華供養；行眾三昧，深入正受；讀誦經典。</a:t>
            </a:r>
            <a:r>
              <a:rPr lang="zh-TW" sz="2000" b="1" dirty="0">
                <a:solidFill>
                  <a:srgbClr val="B41A0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/>
                <a:sym typeface="Microsoft Yahei"/>
              </a:rPr>
              <a:t>)</a:t>
            </a:r>
            <a:endParaRPr sz="2000" b="1" i="0" dirty="0">
              <a:solidFill>
                <a:srgbClr val="B41A0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Microsoft Yahei"/>
              <a:sym typeface="Microsoft Yahei"/>
            </a:endParaRPr>
          </a:p>
          <a:p>
            <a:pPr lvl="0" algn="just" rtl="0" hangingPunc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20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太虛大師：</a:t>
            </a:r>
            <a:endParaRPr sz="20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just" rtl="0" hangingPunc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20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修習六事法:</a:t>
            </a:r>
            <a:endParaRPr sz="20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37160" lvl="0" indent="0" algn="just" rtl="0" hangingPunc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SzPts val="1440"/>
              <a:buNone/>
            </a:pPr>
            <a:r>
              <a:rPr lang="zh-TW" sz="20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上品上生：具足修習</a:t>
            </a:r>
            <a:endParaRPr sz="20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37160" lvl="0" indent="0" algn="just" rtl="0" hangingPunc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SzPts val="1440"/>
              <a:buNone/>
            </a:pPr>
            <a:r>
              <a:rPr lang="zh-TW" sz="20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上品中生：多分修習</a:t>
            </a:r>
            <a:endParaRPr sz="20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37160" lvl="0" indent="0" algn="just" rtl="0" hangingPunc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SzPts val="1440"/>
              <a:buNone/>
            </a:pPr>
            <a:r>
              <a:rPr lang="zh-TW" sz="200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上品下生：少分修習</a:t>
            </a:r>
            <a:endParaRPr sz="20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04"/>
          <p:cNvSpPr txBox="1">
            <a:spLocks noGrp="1"/>
          </p:cNvSpPr>
          <p:nvPr>
            <p:ph type="title"/>
          </p:nvPr>
        </p:nvSpPr>
        <p:spPr>
          <a:xfrm>
            <a:off x="827314" y="838200"/>
            <a:ext cx="9089053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</a:pPr>
            <a:r>
              <a:rPr lang="zh-TW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三輩九品往生</a:t>
            </a:r>
            <a:r>
              <a:rPr lang="en-US" altLang="zh-CN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——</a:t>
            </a:r>
            <a:r>
              <a:rPr lang="zh-TW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中品</a:t>
            </a:r>
            <a:endParaRPr sz="4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78" name="Google Shape;378;p204"/>
          <p:cNvSpPr txBox="1">
            <a:spLocks noGrp="1"/>
          </p:cNvSpPr>
          <p:nvPr>
            <p:ph type="body" idx="1"/>
          </p:nvPr>
        </p:nvSpPr>
        <p:spPr>
          <a:xfrm>
            <a:off x="576944" y="2449285"/>
            <a:ext cx="11027228" cy="4071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 algn="just" rtl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2000" b="1" i="0" dirty="0">
                <a:solidFill>
                  <a:srgbClr val="B41A0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/>
                <a:sym typeface="Microsoft Yahei"/>
              </a:rPr>
              <a:t>佛告優波離：『佛滅度後，比丘、比丘尼、優婆塞、優婆夷、天、龍、夜叉、乾闥婆、阿修羅、迦樓羅、緊那羅、摩睺羅伽等，是諸大眾若有得聞彌勒菩薩摩訶薩名者，聞已歡喜、恭敬、禮拜，此人命終，如彈指頃即得往生，如前無異。但得聞是彌勒名者，命終亦不墮黑闇處、邊地、邪見、諸惡律儀；恆生正見，眷屬成就，不謗三寶』。</a:t>
            </a:r>
            <a:endParaRPr sz="2000" b="1" i="0" dirty="0">
              <a:solidFill>
                <a:srgbClr val="B41A0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Microsoft Yahei"/>
              <a:sym typeface="Microsoft Yahei"/>
            </a:endParaRPr>
          </a:p>
          <a:p>
            <a:pPr lvl="0" algn="just" rtl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2000" b="0" i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太虛大師：</a:t>
            </a:r>
            <a:endParaRPr sz="2000" b="0" i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  <a:p>
            <a:pPr lvl="0" algn="just" rtl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2000" b="0" i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中品上生：聞名歡喜、恭敬、禮拜</a:t>
            </a:r>
            <a:endParaRPr sz="2000" b="0" i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  <a:p>
            <a:pPr lvl="0" algn="just" rtl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20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中品中生：</a:t>
            </a:r>
            <a:r>
              <a:rPr lang="zh-TW" sz="2000" b="0" i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聞名歡喜、恭敬</a:t>
            </a:r>
            <a:endParaRPr sz="2000" b="0" i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  <a:p>
            <a:pPr lvl="0" algn="just" rtl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20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中品下生：聞名歡喜</a:t>
            </a:r>
            <a:endParaRPr sz="2000" b="0" i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  <a:p>
            <a:pPr lvl="0" algn="just" rtl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2000" b="0" i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聞名而不歡喜恭敬禮拜</a:t>
            </a:r>
            <a:r>
              <a:rPr lang="zh-TW" sz="20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：</a:t>
            </a:r>
            <a:r>
              <a:rPr lang="zh-TW" sz="2000" b="0" i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不生惡道，常為善法之所攝</a:t>
            </a:r>
            <a:endParaRPr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05"/>
          <p:cNvSpPr txBox="1">
            <a:spLocks noGrp="1"/>
          </p:cNvSpPr>
          <p:nvPr>
            <p:ph type="title"/>
          </p:nvPr>
        </p:nvSpPr>
        <p:spPr>
          <a:xfrm>
            <a:off x="1154954" y="707571"/>
            <a:ext cx="8761413" cy="968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</a:pPr>
            <a:r>
              <a:rPr lang="zh-TW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三輩九品往生</a:t>
            </a:r>
            <a:r>
              <a:rPr lang="en-US" altLang="zh-CN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——</a:t>
            </a:r>
            <a:r>
              <a:rPr lang="zh-TW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下品</a:t>
            </a:r>
            <a:endParaRPr sz="4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84" name="Google Shape;384;p205"/>
          <p:cNvSpPr txBox="1">
            <a:spLocks noGrp="1"/>
          </p:cNvSpPr>
          <p:nvPr>
            <p:ph type="body" idx="1"/>
          </p:nvPr>
        </p:nvSpPr>
        <p:spPr>
          <a:xfrm>
            <a:off x="457201" y="2263191"/>
            <a:ext cx="11430000" cy="438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b="1" i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MingLiu-ExtB"/>
                <a:sym typeface="PMingLiu-ExtB"/>
              </a:rPr>
              <a:t>佛告優波離：『若善男子、善女人，犯諸禁戒，造眾惡業，聞是菩薩大悲名字，五體投地誠心懺悔，是諸惡業速得清淨。未來世中諸眾生等，聞是菩薩大悲名稱，造立形像，香、華、衣服、繒、蓋、幢、幡，禮拜、繫念。</a:t>
            </a:r>
            <a:r>
              <a:rPr lang="zh-TW" b="0" i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MingLiu-ExtB"/>
                <a:sym typeface="PMingLiu-ExtB"/>
              </a:rPr>
              <a:t>『此人命欲終時，彌勒菩薩放眉間白毫大人相光，與諸天子雨曼陀羅華來迎此人，此人須臾即得往生。』</a:t>
            </a:r>
            <a:endParaRPr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/>
                <a:sym typeface="Microsoft Yahei"/>
              </a:rPr>
              <a:t>太虛大師：</a:t>
            </a:r>
            <a:endParaRPr dirty="0">
              <a:solidFill>
                <a:schemeClr val="dk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Microsoft Yahei"/>
              <a:sym typeface="Microsoft Yahei"/>
            </a:endParaRPr>
          </a:p>
          <a:p>
            <a:pPr lvl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/>
                <a:sym typeface="Microsoft Yahei"/>
              </a:rPr>
              <a:t>下品往生：</a:t>
            </a:r>
            <a:r>
              <a:rPr lang="zh-TW" b="0" i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犯戒造罪者不礙往生，只須發露懺悔，誓斷一切惡，誓修一切善。犯戒、謂已受戒眾，造眾惡業、謂未受戒眾。未來眾生聞彌勒名，或造像，或以香花衣服供養，或禮拜，或繫念，或懺悔者，修此五事即得下品上生；修此四事，即得下品中生；修此三事，即得下品下生。</a:t>
            </a:r>
            <a:endParaRPr b="0" i="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  <a:p>
            <a:pPr lvl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五事：懺悔、造像、供養、禮拜、繫念</a:t>
            </a:r>
            <a:endParaRPr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  <a:p>
            <a:pPr lvl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下品上生：懺悔、造像、供養、禮拜、繫念</a:t>
            </a:r>
            <a:endParaRPr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  <a:p>
            <a:pPr lvl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下品中生：懺悔、供養、禮拜、繫念</a:t>
            </a:r>
            <a:endParaRPr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  <a:p>
            <a:pPr lvl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下品下生：懺悔、禮拜、繫念</a:t>
            </a:r>
            <a:endParaRPr dirty="0">
              <a:solidFill>
                <a:schemeClr val="dk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06"/>
          <p:cNvSpPr txBox="1"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</a:pPr>
            <a:r>
              <a:rPr lang="zh-TW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彌勒菩薩的慈悲</a:t>
            </a:r>
            <a:endParaRPr sz="4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90" name="Google Shape;390;p206"/>
          <p:cNvSpPr txBox="1">
            <a:spLocks noGrp="1"/>
          </p:cNvSpPr>
          <p:nvPr>
            <p:ph type="body" idx="1"/>
          </p:nvPr>
        </p:nvSpPr>
        <p:spPr>
          <a:xfrm>
            <a:off x="511630" y="2362200"/>
            <a:ext cx="1112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37160" lvl="0" indent="0" algn="just" rtl="0" hangingPunct="0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SzPts val="1440"/>
              <a:buNone/>
            </a:pPr>
            <a:r>
              <a:rPr lang="zh-TW" sz="3200" b="0" i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ato"/>
                <a:sym typeface="Lato"/>
              </a:rPr>
              <a:t>《佛說慈氏菩薩誓願陀羅尼經》</a:t>
            </a:r>
            <a:r>
              <a:rPr lang="zh-CN" altLang="en-US" sz="3200" b="0" i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ato"/>
                <a:sym typeface="Lato"/>
              </a:rPr>
              <a:t>：</a:t>
            </a:r>
            <a:endParaRPr lang="en-US" altLang="zh-CN" sz="3200" b="0" i="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Lato"/>
              <a:sym typeface="Lato"/>
            </a:endParaRPr>
          </a:p>
          <a:p>
            <a:pPr marL="137160" lvl="0" indent="0" algn="just" rtl="0" hangingPunct="0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SzPts val="1440"/>
              <a:buNone/>
            </a:pPr>
            <a:r>
              <a:rPr lang="zh-TW" sz="3200" b="0" i="0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Lato"/>
                <a:sym typeface="Lato"/>
              </a:rPr>
              <a:t>「爾時慈氏菩薩聞佛世尊說陀羅尼已，白言世尊：是陀羅尼有大利益，能令眾生解脫惡趣。時慈氏菩薩復發願言：若有眾生于未來世末法之時，能讀誦受持者，設以宿業墮阿鼻獄者，我成佛時當以佛力救拔出之，複與授于阿耨多羅三藐三菩提記。」</a:t>
            </a:r>
            <a:endParaRPr sz="3200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07"/>
          <p:cNvSpPr txBox="1"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</a:pPr>
            <a:r>
              <a:rPr lang="zh-TW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認識當來下生彌勒尊佛</a:t>
            </a:r>
            <a:endParaRPr sz="4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96" name="Google Shape;396;p207"/>
          <p:cNvSpPr txBox="1">
            <a:spLocks noGrp="1"/>
          </p:cNvSpPr>
          <p:nvPr>
            <p:ph type="body" idx="1"/>
          </p:nvPr>
        </p:nvSpPr>
        <p:spPr>
          <a:xfrm>
            <a:off x="555171" y="2362200"/>
            <a:ext cx="11146972" cy="4278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 algn="just" rtl="0" hangingPunct="0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2400" dirty="0">
                <a:solidFill>
                  <a:srgbClr val="66006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/>
                <a:sym typeface="SimSun"/>
              </a:rPr>
              <a:t>真假開悟</a:t>
            </a:r>
            <a:r>
              <a:rPr lang="zh-TW" sz="2400" dirty="0">
                <a:solidFill>
                  <a:srgbClr val="66006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/>
                <a:sym typeface="Times New Roman"/>
              </a:rPr>
              <a:t>—</a:t>
            </a:r>
            <a:r>
              <a:rPr lang="zh-TW" sz="2400" dirty="0">
                <a:solidFill>
                  <a:srgbClr val="66006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/>
                <a:sym typeface="SimSun"/>
              </a:rPr>
              <a:t>蕭平實導師</a:t>
            </a:r>
            <a:r>
              <a:rPr lang="zh-TW" sz="2400" dirty="0">
                <a:solidFill>
                  <a:srgbClr val="66006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--</a:t>
            </a:r>
            <a:r>
              <a:rPr lang="zh-TW" sz="2400" dirty="0">
                <a:solidFill>
                  <a:srgbClr val="66006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/>
                <a:sym typeface="SimSun"/>
              </a:rPr>
              <a:t>第六章表相歸依與實義歸依</a:t>
            </a:r>
            <a:r>
              <a:rPr lang="zh-TW" sz="2400" dirty="0">
                <a:solidFill>
                  <a:srgbClr val="66006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--369</a:t>
            </a:r>
            <a:r>
              <a:rPr lang="zh-TW" sz="2400" dirty="0">
                <a:solidFill>
                  <a:srgbClr val="66006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/>
                <a:sym typeface="SimSun"/>
              </a:rPr>
              <a:t>頁，</a:t>
            </a:r>
            <a:endParaRPr sz="2400" dirty="0">
              <a:solidFill>
                <a:srgbClr val="66006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37160" lvl="0" indent="0" algn="just" rtl="0" hangingPunct="0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SzPts val="1440"/>
              <a:buNone/>
            </a:pPr>
            <a:r>
              <a:rPr lang="zh-TW" sz="2400" dirty="0">
                <a:solidFill>
                  <a:srgbClr val="66006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/>
                <a:sym typeface="SimSun"/>
              </a:rPr>
              <a:t>如大乘經中起首之在家菩薩等，亦如</a:t>
            </a:r>
            <a:r>
              <a:rPr lang="zh-TW" sz="2400" dirty="0">
                <a:solidFill>
                  <a:srgbClr val="660066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  <a:cs typeface="SimSun"/>
                <a:sym typeface="SimSun"/>
              </a:rPr>
              <a:t>彌勒</a:t>
            </a:r>
            <a:r>
              <a:rPr lang="zh-TW" sz="2400" dirty="0">
                <a:solidFill>
                  <a:srgbClr val="66006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、文殊、普賢、維摩詰、觀音、勢至…   </a:t>
            </a:r>
            <a:r>
              <a:rPr lang="zh-TW" sz="2400" dirty="0">
                <a:solidFill>
                  <a:srgbClr val="66006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/>
                <a:sym typeface="SimSun"/>
              </a:rPr>
              <a:t>等，雖現在家相，頭戴天冠、身著寶衣、胸佩瓔珞、身有種種寶物莊嚴，迥異出</a:t>
            </a:r>
            <a:r>
              <a:rPr lang="zh-TW" sz="2400" dirty="0">
                <a:solidFill>
                  <a:srgbClr val="66006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</a:t>
            </a:r>
            <a:r>
              <a:rPr lang="zh-TW" sz="2400" dirty="0">
                <a:solidFill>
                  <a:srgbClr val="66006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/>
                <a:sym typeface="SimSun"/>
              </a:rPr>
              <a:t>家聖僧，然皆同得名為聖僧；</a:t>
            </a:r>
            <a:endParaRPr sz="2400" dirty="0">
              <a:solidFill>
                <a:srgbClr val="66006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just" rtl="0" hangingPunct="0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2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/>
                <a:sym typeface="SimSun"/>
              </a:rPr>
              <a:t>彌勒菩薩在佛世是【在家菩薩】？</a:t>
            </a:r>
            <a:endParaRPr sz="24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08"/>
          <p:cNvSpPr txBox="1">
            <a:spLocks noGrp="1"/>
          </p:cNvSpPr>
          <p:nvPr>
            <p:ph type="title"/>
          </p:nvPr>
        </p:nvSpPr>
        <p:spPr>
          <a:xfrm>
            <a:off x="1154954" y="762000"/>
            <a:ext cx="8761413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</a:pPr>
            <a:r>
              <a:rPr lang="zh-TW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彌勒菩薩姓名</a:t>
            </a:r>
            <a:endParaRPr sz="4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02" name="Google Shape;402;p208"/>
          <p:cNvSpPr txBox="1">
            <a:spLocks noGrp="1"/>
          </p:cNvSpPr>
          <p:nvPr>
            <p:ph type="body" idx="1"/>
          </p:nvPr>
        </p:nvSpPr>
        <p:spPr>
          <a:xfrm>
            <a:off x="391886" y="2177143"/>
            <a:ext cx="11560628" cy="4376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 hangingPunct="0">
              <a:lnSpc>
                <a:spcPct val="80000"/>
              </a:lnSpc>
              <a:spcBef>
                <a:spcPts val="1000"/>
              </a:spcBef>
              <a:spcAft>
                <a:spcPts val="600"/>
              </a:spcAft>
              <a:buSzPts val="1440"/>
              <a:buNone/>
            </a:pPr>
            <a:r>
              <a:rPr lang="zh-TW" b="1" i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1.彌勒菩薩</a:t>
            </a:r>
            <a:r>
              <a:rPr lang="zh-TW" b="0" i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（</a:t>
            </a:r>
            <a:r>
              <a:rPr lang="zh-TW" b="0" i="0" u="sng" strike="noStrike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藏語</a:t>
            </a:r>
            <a:r>
              <a:rPr lang="zh-TW" b="0" i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：བྱམས་པ།；</a:t>
            </a:r>
            <a:r>
              <a:rPr lang="zh-TW" b="0" i="0" u="sng" strike="noStrike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梵文</a:t>
            </a:r>
            <a:r>
              <a:rPr lang="zh-TW" b="0" i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：</a:t>
            </a:r>
            <a:r>
              <a:rPr lang="zh-TW" b="1" i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मैत्रेय</a:t>
            </a:r>
            <a:r>
              <a:rPr lang="zh-TW" b="0" i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 </a:t>
            </a:r>
            <a:r>
              <a:rPr lang="zh-TW" b="0" i="1" u="none" strike="noStrike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Maitreya</a:t>
            </a:r>
            <a:r>
              <a:rPr lang="zh-TW" b="0" i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；</a:t>
            </a:r>
            <a:r>
              <a:rPr lang="zh-TW" b="0" i="0" u="sng" strike="noStrike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巴利語</a:t>
            </a:r>
            <a:r>
              <a:rPr lang="zh-TW" b="0" i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：</a:t>
            </a:r>
            <a:r>
              <a:rPr lang="zh-TW" b="0" i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Metteyya</a:t>
            </a:r>
            <a:r>
              <a:rPr lang="zh-TW" b="0" i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），義譯為</a:t>
            </a:r>
            <a:r>
              <a:rPr lang="zh-TW" b="1" i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慈氏</a:t>
            </a:r>
            <a:r>
              <a:rPr lang="zh-TW" b="0" i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，音譯為</a:t>
            </a:r>
            <a:r>
              <a:rPr lang="zh-TW" b="1" i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梅呾利耶</a:t>
            </a:r>
            <a:r>
              <a:rPr lang="zh-TW" b="0" i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、</a:t>
            </a:r>
            <a:r>
              <a:rPr lang="zh-TW" b="1" i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梅怛儷藥</a:t>
            </a:r>
            <a:endParaRPr b="1" i="0" dirty="0">
              <a:solidFill>
                <a:schemeClr val="dk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  <a:p>
            <a:pPr marL="0" lvl="0" indent="0" algn="just" rtl="0" hangingPunct="0">
              <a:lnSpc>
                <a:spcPct val="80000"/>
              </a:lnSpc>
              <a:spcBef>
                <a:spcPts val="1000"/>
              </a:spcBef>
              <a:spcAft>
                <a:spcPts val="600"/>
              </a:spcAft>
              <a:buSzPts val="1440"/>
              <a:buNone/>
            </a:pPr>
            <a:r>
              <a:rPr lang="zh-TW" b="0" i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2.彌勒的</a:t>
            </a:r>
            <a:r>
              <a:rPr lang="zh-TW" b="0" i="0" u="sng" strike="noStrike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梵文</a:t>
            </a:r>
            <a:r>
              <a:rPr lang="zh-TW" b="0" i="0" u="none" strike="noStrike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Maitreya</a:t>
            </a:r>
            <a:r>
              <a:rPr lang="zh-TW" b="0" i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是常見</a:t>
            </a:r>
            <a:r>
              <a:rPr lang="zh-TW" b="0" i="0" u="sng" strike="noStrike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婆羅門</a:t>
            </a:r>
            <a:r>
              <a:rPr lang="zh-TW" b="0" i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姓氏，字根源自</a:t>
            </a:r>
            <a:r>
              <a:rPr lang="zh-TW" b="0" i="0" u="sng" strike="noStrike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梵文</a:t>
            </a:r>
            <a:r>
              <a:rPr lang="zh-TW" b="0" i="0" u="none" strike="noStrike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Maitrī</a:t>
            </a:r>
            <a:r>
              <a:rPr lang="zh-TW" b="0" i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，意為慈愛。</a:t>
            </a:r>
            <a:r>
              <a:rPr lang="zh-TW" b="0" i="0" u="sng" strike="noStrike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唐朝</a:t>
            </a:r>
            <a:r>
              <a:rPr lang="zh-TW" b="0" i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時</a:t>
            </a:r>
            <a:r>
              <a:rPr lang="zh-TW" b="0" i="0" u="sng" strike="noStrike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玄奘</a:t>
            </a:r>
            <a:r>
              <a:rPr lang="zh-TW" b="0" i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到</a:t>
            </a:r>
            <a:r>
              <a:rPr lang="zh-TW" b="0" i="0" u="sng" strike="noStrike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印度</a:t>
            </a:r>
            <a:r>
              <a:rPr lang="zh-TW" b="0" i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求學時，見到梵文原本，所以譯為</a:t>
            </a:r>
            <a:r>
              <a:rPr lang="zh-TW" b="1" i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梅呾利耶</a:t>
            </a:r>
            <a:r>
              <a:rPr lang="zh-TW" b="0" i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。</a:t>
            </a:r>
            <a:endParaRPr b="0" i="0" dirty="0">
              <a:solidFill>
                <a:schemeClr val="dk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  <a:p>
            <a:pPr marL="0" lvl="0" indent="0" algn="just" rtl="0" hangingPunct="0">
              <a:lnSpc>
                <a:spcPct val="80000"/>
              </a:lnSpc>
              <a:spcBef>
                <a:spcPts val="1000"/>
              </a:spcBef>
              <a:spcAft>
                <a:spcPts val="600"/>
              </a:spcAft>
              <a:buSzPts val="1440"/>
              <a:buNone/>
            </a:pPr>
            <a:r>
              <a:rPr lang="zh-TW" b="0" i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/>
                <a:sym typeface="Times New Roman"/>
              </a:rPr>
              <a:t>彌勒帝棣</a:t>
            </a:r>
            <a:endParaRPr dirty="0">
              <a:solidFill>
                <a:schemeClr val="dk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PMingLiu"/>
              <a:sym typeface="PMingLiu"/>
            </a:endParaRPr>
          </a:p>
          <a:p>
            <a:pPr marL="0" lvl="0" indent="0" algn="just" rtl="0" hangingPunct="0">
              <a:lnSpc>
                <a:spcPct val="80000"/>
              </a:lnSpc>
              <a:spcBef>
                <a:spcPts val="1000"/>
              </a:spcBef>
              <a:spcAft>
                <a:spcPts val="600"/>
              </a:spcAft>
              <a:buSzPts val="1440"/>
              <a:buNone/>
            </a:pPr>
            <a:r>
              <a:rPr lang="zh-TW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【注維摩詰經】，鳩摩羅什述/後秦釋僧肇撰</a:t>
            </a:r>
            <a:r>
              <a:rPr lang="zh-TW" dirty="0">
                <a:latin typeface="Microsoft YaHei" panose="020B0503020204020204" pitchFamily="34" charset="-122"/>
                <a:ea typeface="Microsoft YaHei" panose="020B0503020204020204" pitchFamily="34" charset="-122"/>
                <a:cs typeface="PMingLiu"/>
                <a:sym typeface="PMingLiu"/>
              </a:rPr>
              <a:t>『</a:t>
            </a:r>
            <a:r>
              <a:rPr lang="zh-TW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彌勒菩薩</a:t>
            </a:r>
            <a:r>
              <a:rPr lang="zh-TW" dirty="0">
                <a:latin typeface="Microsoft YaHei" panose="020B0503020204020204" pitchFamily="34" charset="-122"/>
                <a:ea typeface="Microsoft YaHei" panose="020B0503020204020204" pitchFamily="34" charset="-122"/>
                <a:cs typeface="PMingLiu"/>
                <a:sym typeface="PMingLiu"/>
              </a:rPr>
              <a:t>』</a:t>
            </a:r>
            <a:r>
              <a:rPr lang="zh-TW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什曰：姓也，</a:t>
            </a:r>
            <a:r>
              <a:rPr lang="zh-TW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阿逸多字也</a:t>
            </a:r>
            <a:r>
              <a:rPr lang="zh-TW" dirty="0"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。</a:t>
            </a:r>
            <a:endParaRPr lang="en-US" altLang="zh-TW" dirty="0">
              <a:solidFill>
                <a:srgbClr val="333333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  <a:p>
            <a:pPr marL="0" lvl="0" indent="0" algn="just" rtl="0" hangingPunct="0">
              <a:lnSpc>
                <a:spcPct val="80000"/>
              </a:lnSpc>
              <a:spcBef>
                <a:spcPts val="1000"/>
              </a:spcBef>
              <a:spcAft>
                <a:spcPts val="600"/>
              </a:spcAft>
              <a:buSzPts val="1440"/>
              <a:buNone/>
            </a:pPr>
            <a:r>
              <a:rPr lang="zh-TW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【大乘悲分陀利經】</a:t>
            </a:r>
            <a:endParaRPr dirty="0">
              <a:solidFill>
                <a:srgbClr val="40808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  <a:p>
            <a:pPr marL="137160" lvl="0" indent="0" algn="just" rtl="0" hangingPunct="0">
              <a:lnSpc>
                <a:spcPct val="80000"/>
              </a:lnSpc>
              <a:spcBef>
                <a:spcPts val="1000"/>
              </a:spcBef>
              <a:spcAft>
                <a:spcPts val="600"/>
              </a:spcAft>
              <a:buSzPts val="1440"/>
              <a:buNone/>
            </a:pPr>
            <a:r>
              <a:rPr lang="zh-TW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爾時世尊告彌勒菩薩：「如是，如是！彌勒阿逸多！如汝所言，於娑隣陀羅闍如來、應供、正遍知所，聞得是入一切種智行陀羅尼門。汝，彌勒！欲成阿耨多羅三藐三菩提者，於十大劫中便可滿足如來意。</a:t>
            </a:r>
            <a:r>
              <a:rPr lang="zh-TW" b="1" dirty="0">
                <a:solidFill>
                  <a:srgbClr val="B82E2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汝</a:t>
            </a:r>
            <a:r>
              <a:rPr lang="zh-TW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，</a:t>
            </a:r>
            <a:r>
              <a:rPr lang="zh-TW" b="1" dirty="0">
                <a:solidFill>
                  <a:srgbClr val="B82E2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彌勒</a:t>
            </a:r>
            <a:r>
              <a:rPr lang="zh-TW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！如是速疾以無上般涅槃，入無餘涅槃。</a:t>
            </a:r>
            <a:r>
              <a:rPr lang="zh-TW" b="1" dirty="0">
                <a:solidFill>
                  <a:srgbClr val="B82E2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汝</a:t>
            </a:r>
            <a:r>
              <a:rPr lang="zh-TW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，</a:t>
            </a:r>
            <a:r>
              <a:rPr lang="zh-TW" b="1" dirty="0">
                <a:solidFill>
                  <a:srgbClr val="B82E2E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彌勒</a:t>
            </a:r>
            <a:r>
              <a:rPr lang="zh-TW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！乃能樂久住世，以本願待時故。彌勒！汝今於我所授法王子職。」</a:t>
            </a:r>
            <a:endParaRPr dirty="0">
              <a:solidFill>
                <a:srgbClr val="333333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  <a:p>
            <a:pPr marL="137160" lvl="0" indent="0" algn="just" rtl="0" hangingPunct="0">
              <a:lnSpc>
                <a:spcPct val="80000"/>
              </a:lnSpc>
              <a:spcBef>
                <a:spcPts val="1000"/>
              </a:spcBef>
              <a:spcAft>
                <a:spcPts val="600"/>
              </a:spcAft>
              <a:buSzPts val="1440"/>
              <a:buNone/>
            </a:pPr>
            <a:r>
              <a:rPr lang="zh-TW" b="0" i="0" dirty="0">
                <a:solidFill>
                  <a:schemeClr val="dk1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  <a:cs typeface="DFKai-SB"/>
                <a:sym typeface="DFKai-SB"/>
              </a:rPr>
              <a:t>阿逸多譯曰無能勝。</a:t>
            </a:r>
            <a:r>
              <a:rPr lang="zh-TW" b="0" i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DFKai-SB"/>
                <a:sym typeface="DFKai-SB"/>
              </a:rPr>
              <a:t>阿逸多菩薩即彌勒菩薩。</a:t>
            </a:r>
            <a:r>
              <a:rPr lang="zh-TW" b="0" i="0" dirty="0">
                <a:solidFill>
                  <a:schemeClr val="dk1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  <a:cs typeface="DFKai-SB"/>
                <a:sym typeface="DFKai-SB"/>
              </a:rPr>
              <a:t>彌勒是姓，譯曰慈</a:t>
            </a:r>
            <a:r>
              <a:rPr lang="zh-TW" b="0" i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DFKai-SB"/>
                <a:sym typeface="DFKai-SB"/>
              </a:rPr>
              <a:t>;名字是阿逸多。</a:t>
            </a:r>
            <a:r>
              <a:rPr lang="zh-TW" b="0" i="0" dirty="0">
                <a:solidFill>
                  <a:schemeClr val="dk1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  <a:cs typeface="DFKai-SB"/>
                <a:sym typeface="DFKai-SB"/>
              </a:rPr>
              <a:t>姓與名合稱為「慈無能勝」。</a:t>
            </a:r>
            <a:r>
              <a:rPr lang="zh-TW" b="0" i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DFKai-SB"/>
                <a:sym typeface="DFKai-SB"/>
              </a:rPr>
              <a:t>指彌勒菩薩修慈心三昧，以大慈度眾生，無人能超勝於他。</a:t>
            </a:r>
            <a:endParaRPr dirty="0">
              <a:solidFill>
                <a:schemeClr val="dk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09"/>
          <p:cNvSpPr txBox="1">
            <a:spLocks noGrp="1"/>
          </p:cNvSpPr>
          <p:nvPr>
            <p:ph type="body" idx="1"/>
          </p:nvPr>
        </p:nvSpPr>
        <p:spPr>
          <a:xfrm>
            <a:off x="609599" y="2547256"/>
            <a:ext cx="11081657" cy="3995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137160" lvl="0" indent="0" algn="just" rtl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zh-TW" sz="2400" b="0" i="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爾時</a:t>
            </a:r>
            <a:r>
              <a:rPr lang="zh-TW" sz="2400" b="0" i="0" dirty="0">
                <a:solidFill>
                  <a:srgbClr val="333333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波羅㮈王，名波羅摩達，王有輔相，生一男兒，三十二相</a:t>
            </a:r>
            <a:r>
              <a:rPr lang="zh-TW" sz="2400" b="0" i="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，眾好備滿，身色紫金，姿容挺特。輔相見子，倍增怡悅，即召相師，令占相之。相師披看，歎言：「奇哉！相好畢滿，功德殊備，智辯通達，出踰人表。」輔相益喜，因為立字，相師復問：「自從生來，有何異事？」輔相答言：「甚怪異常，</a:t>
            </a:r>
            <a:r>
              <a:rPr lang="zh-TW" sz="2400" b="0" i="0" dirty="0">
                <a:solidFill>
                  <a:srgbClr val="333333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其母素性，不能良善，懷妊已來，悲矜苦厄，慈潤黎元</a:t>
            </a:r>
            <a:r>
              <a:rPr lang="zh-TW" sz="2400" b="0" i="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，等心護養。」相師喜言：「此是兒志。」因為立字，號曰</a:t>
            </a:r>
            <a:r>
              <a:rPr lang="zh-TW" sz="2400" b="0" i="0" dirty="0">
                <a:solidFill>
                  <a:srgbClr val="333333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彌勒</a:t>
            </a:r>
            <a:r>
              <a:rPr lang="zh-TW" sz="2400" b="0" i="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。父母喜慶，心無有量。其兒殊稱，合土宣聞，國王聞之，懷懼言曰：「念此小兒，名相顯美，儻有高德，必奪我位。曼其未長，當豫除滅，久必為患。」作是計已，即勅輔相：「聞汝有子，容相有異，汝可將來，吾欲得見。」時宮內人，聞兒暉問，知王欲圖，甚懷湯火。其兒有舅，名波婆梨，在波梨弗多羅國，為彼國師；聰明高博，智達殊才，五百弟子，恒逐諮稟。於時輔相，憐愛其子，懼被其害，復作密計，遣人乘象送之與舅。</a:t>
            </a:r>
            <a:endParaRPr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08" name="Google Shape;408;p209"/>
          <p:cNvSpPr txBox="1"/>
          <p:nvPr/>
        </p:nvSpPr>
        <p:spPr>
          <a:xfrm>
            <a:off x="1154955" y="664029"/>
            <a:ext cx="9075738" cy="1104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entury Gothic"/>
              <a:buNone/>
            </a:pPr>
            <a:r>
              <a:rPr lang="zh-TW" sz="4400" b="1" i="0" u="none" strike="noStrike" cap="none" dirty="0">
                <a:solidFill>
                  <a:schemeClr val="l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Arial"/>
              </a:rPr>
              <a:t>【賢愚經卷12，波婆離品第五十】</a:t>
            </a:r>
            <a:endParaRPr sz="4400" b="1" i="0" u="none" strike="noStrike" cap="none" dirty="0">
              <a:solidFill>
                <a:schemeClr val="lt2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10"/>
          <p:cNvSpPr txBox="1">
            <a:spLocks noGrp="1"/>
          </p:cNvSpPr>
          <p:nvPr>
            <p:ph type="body" idx="1"/>
          </p:nvPr>
        </p:nvSpPr>
        <p:spPr>
          <a:xfrm>
            <a:off x="315686" y="2351315"/>
            <a:ext cx="11364685" cy="41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lvl="0" algn="just" rtl="0" hangingPunc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2400" b="0" i="0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時</a:t>
            </a:r>
            <a:r>
              <a:rPr lang="zh-TW" sz="2400" b="1" i="0" dirty="0">
                <a:solidFill>
                  <a:srgbClr val="B82E2E"/>
                </a:solidFill>
                <a:latin typeface="Arial"/>
                <a:ea typeface="Arial"/>
                <a:cs typeface="Arial"/>
                <a:sym typeface="Arial"/>
              </a:rPr>
              <a:t>波婆梨</a:t>
            </a:r>
            <a:r>
              <a:rPr lang="zh-TW" sz="2400" b="0" i="0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，聞歎佛德，自思惟言：「必當有佛。我書所記，</a:t>
            </a:r>
            <a:r>
              <a:rPr lang="zh-TW" sz="2400" b="0" i="0" dirty="0">
                <a:solidFill>
                  <a:srgbClr val="428BCA"/>
                </a:solidFill>
                <a:latin typeface="Arial"/>
                <a:ea typeface="Arial"/>
                <a:cs typeface="Arial"/>
                <a:sym typeface="Arial"/>
              </a:rPr>
              <a:t>[2]</a:t>
            </a:r>
            <a:r>
              <a:rPr lang="zh-TW" sz="2400" b="0" i="0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佛星下現，天地大動，當生聖人。今悉有此，似當是也。」即勅彌勒等十六人：「往見瞿曇，看其相好。眾相若備，</a:t>
            </a:r>
            <a:r>
              <a:rPr lang="zh-TW" sz="2400" b="0" i="0" dirty="0">
                <a:solidFill>
                  <a:srgbClr val="333333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心念難之</a:t>
            </a:r>
            <a:r>
              <a:rPr lang="zh-TW" sz="2400" b="0" i="0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：『我師</a:t>
            </a:r>
            <a:r>
              <a:rPr lang="zh-TW" sz="2400" b="1" i="0" dirty="0">
                <a:solidFill>
                  <a:srgbClr val="B82E2E"/>
                </a:solidFill>
                <a:latin typeface="Arial"/>
                <a:ea typeface="Arial"/>
                <a:cs typeface="Arial"/>
                <a:sym typeface="Arial"/>
              </a:rPr>
              <a:t>波婆梨</a:t>
            </a:r>
            <a:r>
              <a:rPr lang="zh-TW" sz="2400" b="0" i="0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，為有幾相？』如我今者，身有兩相：一髮紺青，二廣長舌。若其識之，</a:t>
            </a:r>
            <a:r>
              <a:rPr lang="zh-TW" sz="2400" b="0" i="0" dirty="0">
                <a:solidFill>
                  <a:srgbClr val="333333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復更心難</a:t>
            </a:r>
            <a:r>
              <a:rPr lang="zh-TW" sz="2400" b="0" i="0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：『我師</a:t>
            </a:r>
            <a:r>
              <a:rPr lang="zh-TW" sz="2400" b="1" i="0" dirty="0">
                <a:solidFill>
                  <a:srgbClr val="B82E2E"/>
                </a:solidFill>
                <a:latin typeface="Arial"/>
                <a:ea typeface="Arial"/>
                <a:cs typeface="Arial"/>
                <a:sym typeface="Arial"/>
              </a:rPr>
              <a:t>波婆梨</a:t>
            </a:r>
            <a:r>
              <a:rPr lang="zh-TW" sz="2400" b="0" i="0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，年今幾許？』如我年者，今百二十。若其知之，</a:t>
            </a:r>
            <a:r>
              <a:rPr lang="zh-TW" sz="2400" b="0" i="0" dirty="0">
                <a:solidFill>
                  <a:srgbClr val="333333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復更心念</a:t>
            </a:r>
            <a:r>
              <a:rPr lang="zh-TW" sz="2400" b="0" i="0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：『我師</a:t>
            </a:r>
            <a:r>
              <a:rPr lang="zh-TW" sz="2400" b="1" i="0" dirty="0">
                <a:solidFill>
                  <a:srgbClr val="B82E2E"/>
                </a:solidFill>
                <a:latin typeface="Arial"/>
                <a:ea typeface="Arial"/>
                <a:cs typeface="Arial"/>
                <a:sym typeface="Arial"/>
              </a:rPr>
              <a:t>波婆梨</a:t>
            </a:r>
            <a:r>
              <a:rPr lang="zh-TW" sz="2400" b="0" i="0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，是何種姓？』欲知我種，是婆羅門。若其答識，</a:t>
            </a:r>
            <a:r>
              <a:rPr lang="zh-TW" sz="2400" b="0" i="0" dirty="0">
                <a:solidFill>
                  <a:srgbClr val="333333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復更心難</a:t>
            </a:r>
            <a:r>
              <a:rPr lang="zh-TW" sz="2400" b="0" i="0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：『我師</a:t>
            </a:r>
            <a:r>
              <a:rPr lang="zh-TW" sz="2400" b="1" i="0" dirty="0">
                <a:solidFill>
                  <a:srgbClr val="B82E2E"/>
                </a:solidFill>
                <a:latin typeface="Arial"/>
                <a:ea typeface="Arial"/>
                <a:cs typeface="Arial"/>
                <a:sym typeface="Arial"/>
              </a:rPr>
              <a:t>波婆梨</a:t>
            </a:r>
            <a:r>
              <a:rPr lang="zh-TW" sz="2400" b="0" i="0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，有幾弟子？』如我今者，有五百弟子。若答知數，斯必是佛，汝等必當為其弟子，令遣一人語我消息。」</a:t>
            </a:r>
            <a:endParaRPr sz="2400" b="0" i="0" dirty="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just" rtl="0" hangingPunc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2400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……</a:t>
            </a:r>
            <a:r>
              <a:rPr lang="zh-TW" sz="2400" b="0" i="0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時彌勒等，聞佛答難，事事如實，一無差違，深生敬仰，往至佛所，頭面禮訖，却坐一面。佛為說法，其十六人，得法眼淨，各從座起，求索出家。佛言：「善來！」鬚髮自墮，法衣在身，尋成沙門，重以方便，為其說法，其十五人，成阿羅漢。</a:t>
            </a:r>
            <a:endParaRPr sz="2400" dirty="0"/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dirty="0"/>
          </a:p>
        </p:txBody>
      </p:sp>
      <p:sp>
        <p:nvSpPr>
          <p:cNvPr id="414" name="Google Shape;414;p210"/>
          <p:cNvSpPr txBox="1"/>
          <p:nvPr/>
        </p:nvSpPr>
        <p:spPr>
          <a:xfrm>
            <a:off x="968829" y="740229"/>
            <a:ext cx="9185663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entury Gothic"/>
              <a:buNone/>
            </a:pPr>
            <a:r>
              <a:rPr lang="zh-TW" sz="4400" b="1" i="0" u="none" strike="noStrike" cap="none" dirty="0">
                <a:solidFill>
                  <a:schemeClr val="l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Arial"/>
              </a:rPr>
              <a:t>【賢愚經卷12，波婆離品第五十】</a:t>
            </a:r>
            <a:endParaRPr sz="4400" b="1" i="0" u="none" strike="noStrike" cap="none" dirty="0">
              <a:solidFill>
                <a:schemeClr val="lt2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1"/>
          <p:cNvSpPr txBox="1"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</a:pPr>
            <a:r>
              <a:rPr lang="zh-TW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彌勒菩薩佛世是出家僧寶</a:t>
            </a:r>
            <a:endParaRPr sz="4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20" name="Google Shape;420;p211"/>
          <p:cNvSpPr txBox="1">
            <a:spLocks noGrp="1"/>
          </p:cNvSpPr>
          <p:nvPr>
            <p:ph type="body" idx="1"/>
          </p:nvPr>
        </p:nvSpPr>
        <p:spPr>
          <a:xfrm>
            <a:off x="381000" y="2296885"/>
            <a:ext cx="11332029" cy="4310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37160" lvl="0" indent="0" algn="just" rtl="0" hangingPunct="0">
              <a:lnSpc>
                <a:spcPct val="80000"/>
              </a:lnSpc>
              <a:spcBef>
                <a:spcPts val="1000"/>
              </a:spcBef>
              <a:spcAft>
                <a:spcPts val="600"/>
              </a:spcAft>
              <a:buSzPts val="1440"/>
              <a:buNone/>
            </a:pPr>
            <a:r>
              <a:rPr lang="zh-TW" sz="1900" b="1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/>
                <a:sym typeface="Arial"/>
              </a:rPr>
              <a:t>【賢愚經卷12，波婆離品第五十】</a:t>
            </a:r>
            <a:endParaRPr sz="1900" b="1" dirty="0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137160" lvl="0" indent="0" algn="just" rtl="0" hangingPunct="0">
              <a:lnSpc>
                <a:spcPct val="80000"/>
              </a:lnSpc>
              <a:spcBef>
                <a:spcPts val="1000"/>
              </a:spcBef>
              <a:spcAft>
                <a:spcPts val="600"/>
              </a:spcAft>
              <a:buSzPts val="1440"/>
              <a:buNone/>
            </a:pPr>
            <a:r>
              <a:rPr lang="zh-TW" sz="19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/>
                <a:sym typeface="Arial"/>
              </a:rPr>
              <a:t>時彌勒等，聞佛答難，事事如實，一無差違，深生敬仰，往至佛所，頭面禮訖，却坐一面。佛為說法，其十六人，得法眼淨，各從座起，求索出家。佛言：「善來！」</a:t>
            </a:r>
            <a:r>
              <a:rPr lang="zh-TW" sz="1900" dirty="0">
                <a:solidFill>
                  <a:schemeClr val="tx1"/>
                </a:solidFill>
                <a:highlight>
                  <a:srgbClr val="FFFF00"/>
                </a:highlight>
                <a:latin typeface="SimSun" panose="02010600030101010101" pitchFamily="2" charset="-122"/>
                <a:ea typeface="SimSun" panose="02010600030101010101" pitchFamily="2" charset="-122"/>
                <a:cs typeface="Arial"/>
                <a:sym typeface="Arial"/>
              </a:rPr>
              <a:t>鬚髮自墮，法衣在身</a:t>
            </a:r>
            <a:r>
              <a:rPr lang="zh-TW" sz="19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/>
                <a:sym typeface="Arial"/>
              </a:rPr>
              <a:t>，</a:t>
            </a:r>
            <a:r>
              <a:rPr lang="zh-TW" sz="1900" dirty="0">
                <a:solidFill>
                  <a:schemeClr val="tx1"/>
                </a:solidFill>
                <a:highlight>
                  <a:srgbClr val="FFFF00"/>
                </a:highlight>
                <a:latin typeface="SimSun" panose="02010600030101010101" pitchFamily="2" charset="-122"/>
                <a:ea typeface="SimSun" panose="02010600030101010101" pitchFamily="2" charset="-122"/>
                <a:cs typeface="Arial"/>
                <a:sym typeface="Arial"/>
              </a:rPr>
              <a:t>尋成沙門</a:t>
            </a:r>
            <a:r>
              <a:rPr lang="zh-TW" sz="19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/>
                <a:sym typeface="Arial"/>
              </a:rPr>
              <a:t>，重以方便，為其說法，其十五人，成阿羅漢。</a:t>
            </a:r>
            <a:endParaRPr sz="1900" dirty="0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  <a:cs typeface="Arial"/>
              <a:sym typeface="Arial"/>
            </a:endParaRPr>
          </a:p>
          <a:p>
            <a:pPr marL="137160" lvl="0" indent="0" algn="just" rtl="0" hangingPunct="0">
              <a:lnSpc>
                <a:spcPct val="80000"/>
              </a:lnSpc>
              <a:spcBef>
                <a:spcPts val="1000"/>
              </a:spcBef>
              <a:spcAft>
                <a:spcPts val="600"/>
              </a:spcAft>
              <a:buSzPts val="1440"/>
              <a:buNone/>
            </a:pPr>
            <a:r>
              <a:rPr lang="zh-TW" sz="1900" b="1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【大乘本生心地觀經卷第二  大唐罽賓國三藏般若奉　詔譯】</a:t>
            </a:r>
            <a:endParaRPr sz="1900" b="1" dirty="0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137160" lvl="0" indent="0" algn="just" rtl="0" hangingPunct="0">
              <a:lnSpc>
                <a:spcPct val="80000"/>
              </a:lnSpc>
              <a:spcBef>
                <a:spcPts val="1000"/>
              </a:spcBef>
              <a:spcAft>
                <a:spcPts val="600"/>
              </a:spcAft>
              <a:buSzPts val="1440"/>
              <a:buNone/>
            </a:pPr>
            <a:r>
              <a:rPr lang="zh-TW" sz="19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善男子！世出世間有三種</a:t>
            </a:r>
            <a:r>
              <a:rPr lang="zh-TW" sz="1900" dirty="0">
                <a:solidFill>
                  <a:schemeClr val="tx1"/>
                </a:solidFill>
                <a:highlight>
                  <a:srgbClr val="FFFF00"/>
                </a:highlight>
                <a:latin typeface="SimSun" panose="02010600030101010101" pitchFamily="2" charset="-122"/>
                <a:ea typeface="SimSun" panose="02010600030101010101" pitchFamily="2" charset="-122"/>
              </a:rPr>
              <a:t>僧</a:t>
            </a:r>
            <a:r>
              <a:rPr lang="zh-TW" sz="19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：一菩薩僧，二聲聞僧，三凡夫僧。文殊師利及彌勒等，是菩薩僧；如舍利弗目犍連等，是聲聞僧；若有成就別解脫戒真善凡夫，乃至具足一切正見，能廣為他演說開示眾聖道法利樂眾生，名凡夫僧</a:t>
            </a:r>
            <a:endParaRPr sz="1900" dirty="0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137160" lvl="0" indent="0" algn="just" rtl="0" hangingPunct="0">
              <a:lnSpc>
                <a:spcPct val="80000"/>
              </a:lnSpc>
              <a:spcBef>
                <a:spcPts val="1000"/>
              </a:spcBef>
              <a:spcAft>
                <a:spcPts val="600"/>
              </a:spcAft>
              <a:buSzPts val="1440"/>
              <a:buNone/>
            </a:pPr>
            <a:r>
              <a:rPr lang="zh-TW" sz="1900" b="1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【佛說觀彌勒菩薩上生兜率天經】</a:t>
            </a:r>
            <a:endParaRPr sz="1900" b="1" dirty="0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137160" lvl="0" indent="0" algn="just" rtl="0" hangingPunct="0">
              <a:lnSpc>
                <a:spcPct val="80000"/>
              </a:lnSpc>
              <a:spcBef>
                <a:spcPts val="1000"/>
              </a:spcBef>
              <a:spcAft>
                <a:spcPts val="600"/>
              </a:spcAft>
              <a:buSzPts val="1440"/>
              <a:buNone/>
            </a:pPr>
            <a:r>
              <a:rPr lang="zh-TW" sz="19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cs typeface="Arial"/>
                <a:sym typeface="Arial"/>
              </a:rPr>
              <a:t> </a:t>
            </a:r>
            <a:r>
              <a:rPr lang="zh-TW" sz="19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sym typeface="Century Gothic"/>
              </a:rPr>
              <a:t>爾時優波離亦從座起，頭面作禮而白佛言：「世尊！世尊往昔於毘尼中及諸經藏說阿逸多次當作佛，此阿逸多具凡夫身，未斷諸漏，此人命終當生何處？</a:t>
            </a:r>
            <a:r>
              <a:rPr lang="zh-TW" sz="1900" dirty="0">
                <a:solidFill>
                  <a:schemeClr val="tx1"/>
                </a:solidFill>
                <a:highlight>
                  <a:srgbClr val="FFFF00"/>
                </a:highlight>
                <a:latin typeface="SimSun" panose="02010600030101010101" pitchFamily="2" charset="-122"/>
                <a:ea typeface="SimSun" panose="02010600030101010101" pitchFamily="2" charset="-122"/>
                <a:sym typeface="Century Gothic"/>
              </a:rPr>
              <a:t>其人今者雖復出家</a:t>
            </a:r>
            <a:r>
              <a:rPr lang="zh-TW" sz="1900" dirty="0">
                <a:solidFill>
                  <a:schemeClr val="tx1"/>
                </a:solidFill>
                <a:latin typeface="SimSun" panose="02010600030101010101" pitchFamily="2" charset="-122"/>
                <a:ea typeface="SimSun" panose="02010600030101010101" pitchFamily="2" charset="-122"/>
                <a:sym typeface="Century Gothic"/>
              </a:rPr>
              <a:t>，不修禪定不斷煩惱，佛記此人成佛無疑，此人命終生何國土？」</a:t>
            </a:r>
            <a:endParaRPr sz="1900" dirty="0">
              <a:solidFill>
                <a:schemeClr val="tx1"/>
              </a:solidFill>
              <a:latin typeface="SimSun" panose="02010600030101010101" pitchFamily="2" charset="-122"/>
              <a:ea typeface="SimSun" panose="02010600030101010101" pitchFamily="2" charset="-122"/>
              <a:sym typeface="Century Gothic"/>
            </a:endParaRPr>
          </a:p>
          <a:p>
            <a:pPr marL="4572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1820" dirty="0"/>
          </a:p>
          <a:p>
            <a:pPr marL="4572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1260" dirty="0"/>
          </a:p>
          <a:p>
            <a:pPr marL="4572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126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83"/>
          <p:cNvSpPr txBox="1">
            <a:spLocks noGrp="1"/>
          </p:cNvSpPr>
          <p:nvPr>
            <p:ph type="title"/>
          </p:nvPr>
        </p:nvSpPr>
        <p:spPr>
          <a:xfrm>
            <a:off x="1154954" y="729343"/>
            <a:ext cx="8761413" cy="947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</a:pPr>
            <a:r>
              <a:rPr lang="zh-TW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學習目的</a:t>
            </a:r>
            <a:r>
              <a:rPr lang="en-US" altLang="zh-CN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——</a:t>
            </a:r>
            <a:r>
              <a:rPr lang="zh-TW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endParaRPr sz="4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52" name="Google Shape;252;p183"/>
          <p:cNvSpPr txBox="1">
            <a:spLocks noGrp="1"/>
          </p:cNvSpPr>
          <p:nvPr>
            <p:ph type="body" idx="1"/>
          </p:nvPr>
        </p:nvSpPr>
        <p:spPr>
          <a:xfrm>
            <a:off x="707571" y="2296886"/>
            <a:ext cx="11190515" cy="4189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 algn="just" rtl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2800" b="1" dirty="0"/>
              <a:t>利益自己：</a:t>
            </a:r>
            <a:endParaRPr sz="2800" b="1" dirty="0"/>
          </a:p>
          <a:p>
            <a:pPr marL="651510" indent="-514350" algn="just">
              <a:spcAft>
                <a:spcPts val="1200"/>
              </a:spcAft>
              <a:buFont typeface="+mj-ea"/>
              <a:buAutoNum type="circleNumDbPlain"/>
            </a:pPr>
            <a:r>
              <a:rPr lang="zh-TW" sz="2800" dirty="0"/>
              <a:t>往生兜率天極簡易、極安樂、極殊勝</a:t>
            </a:r>
            <a:endParaRPr sz="2800" dirty="0"/>
          </a:p>
          <a:p>
            <a:pPr marL="651510" indent="-514350" algn="just">
              <a:spcAft>
                <a:spcPts val="1200"/>
              </a:spcAft>
              <a:buFont typeface="+mj-ea"/>
              <a:buAutoNum type="circleNumDbPlain"/>
            </a:pPr>
            <a:r>
              <a:rPr lang="zh-TW" sz="2800" dirty="0"/>
              <a:t>學習往生諸佛國度通則</a:t>
            </a:r>
            <a:endParaRPr sz="2800" dirty="0"/>
          </a:p>
          <a:p>
            <a:pPr marL="651510" indent="-514350" algn="just">
              <a:spcAft>
                <a:spcPts val="1200"/>
              </a:spcAft>
              <a:buFont typeface="+mj-ea"/>
              <a:buAutoNum type="circleNumDbPlain"/>
            </a:pPr>
            <a:r>
              <a:rPr lang="zh-TW" sz="2800" dirty="0"/>
              <a:t>彌勒學適合現代人修學：物質科學文明時代</a:t>
            </a:r>
            <a:endParaRPr sz="2800" dirty="0"/>
          </a:p>
          <a:p>
            <a:pPr marL="651510" indent="-514350" algn="just">
              <a:spcAft>
                <a:spcPts val="1200"/>
              </a:spcAft>
              <a:buFont typeface="+mj-ea"/>
              <a:buAutoNum type="circleNumDbPlain"/>
            </a:pPr>
            <a:r>
              <a:rPr lang="zh-TW" sz="2800" dirty="0"/>
              <a:t>從初學者到成佛</a:t>
            </a:r>
            <a:endParaRPr sz="2800" dirty="0"/>
          </a:p>
          <a:p>
            <a:pPr marL="742950" lvl="0" indent="-5143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+mj-ea"/>
              <a:buAutoNum type="circleNumDbPlain"/>
            </a:pPr>
            <a:endParaRPr sz="2800" dirty="0"/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12"/>
          <p:cNvSpPr txBox="1">
            <a:spLocks noGrp="1"/>
          </p:cNvSpPr>
          <p:nvPr>
            <p:ph type="title"/>
          </p:nvPr>
        </p:nvSpPr>
        <p:spPr>
          <a:xfrm>
            <a:off x="1154954" y="838200"/>
            <a:ext cx="8761413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</a:pPr>
            <a:r>
              <a:rPr lang="zh-TW" sz="4400" b="1" i="0" dirty="0">
                <a:solidFill>
                  <a:schemeClr val="l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【賢愚經卷12，波婆離品第五十】</a:t>
            </a:r>
            <a:endParaRPr sz="4400" b="1" dirty="0">
              <a:solidFill>
                <a:schemeClr val="lt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26" name="Google Shape;426;p212"/>
          <p:cNvSpPr txBox="1">
            <a:spLocks noGrp="1"/>
          </p:cNvSpPr>
          <p:nvPr>
            <p:ph type="body" idx="1"/>
          </p:nvPr>
        </p:nvSpPr>
        <p:spPr>
          <a:xfrm>
            <a:off x="402772" y="2286001"/>
            <a:ext cx="11375572" cy="4201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lvl="0" algn="just" rtl="0" hangingPunc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2400" b="0" i="0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時佛姨母摩訶波闍波提，佛已出家，手自紡織，預作一端金色之疉，積心係想，唯俟於佛。既得見佛，喜發心髓，即持此疉，奉上如來。佛告憍曇彌：「汝持此疉，往奉眾僧。」時波闍波提，重白佛言：「自佛出家，心每思念，故手紡織，規心俟佛。唯願垂愍！為我受之。」佛告之曰：「知母專心欲用施我。然恩愛之心，福不弘廣，若施眾僧獲報彌多。我知此事，是以相勸。」佛又言曰：「若有檀越，於十六種具足別請，雖獲福報，亦未為多。何謂十六？比丘、比丘尼，各有八輩，不如僧中，漫請四人，所得功德，福多於彼，十六分中，未及其一。將來末世，法垂欲盡，正使比丘，畜妻俠子，四人以上，名字眾僧，應當敬視如舍利弗、目犍連等。」時</a:t>
            </a:r>
            <a:r>
              <a:rPr lang="zh-TW" sz="2400" b="0" i="0" dirty="0">
                <a:solidFill>
                  <a:srgbClr val="333333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波闍波提，心乃開解，即以其衣，奉施眾僧，僧中次行，無欲取者，到</a:t>
            </a:r>
            <a:r>
              <a:rPr lang="zh-TW" sz="2400" b="0" i="0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彌勒</a:t>
            </a:r>
            <a:r>
              <a:rPr lang="zh-TW" sz="2400" b="0" i="0" dirty="0">
                <a:solidFill>
                  <a:srgbClr val="333333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前，尋為受之。</a:t>
            </a:r>
            <a:endParaRPr sz="2400" dirty="0"/>
          </a:p>
          <a:p>
            <a:pPr lvl="0" algn="just" rtl="0" hangingPunct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2400" b="0" i="0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於後世尊，與</a:t>
            </a:r>
            <a:r>
              <a:rPr lang="zh-TW" sz="2400" b="0" i="0" dirty="0">
                <a:solidFill>
                  <a:srgbClr val="FF0000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比丘僧</a:t>
            </a:r>
            <a:r>
              <a:rPr lang="zh-TW" sz="2400" b="0" i="0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，遊波羅㮈，轉行化導。爾時彌勒，著金色疉衣，身既端正，色紫金容，表裏相稱，威儀詳序，入波羅㮈城，欲行乞食。</a:t>
            </a:r>
            <a:endParaRPr sz="2400"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13"/>
          <p:cNvSpPr txBox="1">
            <a:spLocks noGrp="1"/>
          </p:cNvSpPr>
          <p:nvPr>
            <p:ph type="title"/>
          </p:nvPr>
        </p:nvSpPr>
        <p:spPr>
          <a:xfrm>
            <a:off x="1023258" y="587829"/>
            <a:ext cx="8893110" cy="1088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</a:pPr>
            <a:r>
              <a:rPr lang="zh-TW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認識當來下生彌勒尊佛</a:t>
            </a:r>
            <a:endParaRPr sz="4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32" name="Google Shape;432;p213"/>
          <p:cNvSpPr txBox="1">
            <a:spLocks noGrp="1"/>
          </p:cNvSpPr>
          <p:nvPr>
            <p:ph type="body" idx="1"/>
          </p:nvPr>
        </p:nvSpPr>
        <p:spPr>
          <a:xfrm>
            <a:off x="685800" y="2438400"/>
            <a:ext cx="11092543" cy="4180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zh-TW" sz="2400" dirty="0">
                <a:solidFill>
                  <a:srgbClr val="66006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/>
                <a:sym typeface="SimSun"/>
              </a:rPr>
              <a:t>真假開悟</a:t>
            </a:r>
            <a:r>
              <a:rPr lang="zh-TW" sz="2400" dirty="0">
                <a:solidFill>
                  <a:srgbClr val="66006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/>
                <a:sym typeface="Times New Roman"/>
              </a:rPr>
              <a:t>—</a:t>
            </a:r>
            <a:r>
              <a:rPr lang="zh-TW" sz="2400" dirty="0">
                <a:solidFill>
                  <a:srgbClr val="66006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/>
                <a:sym typeface="SimSun"/>
              </a:rPr>
              <a:t>蕭平實導師</a:t>
            </a:r>
            <a:r>
              <a:rPr lang="zh-TW" sz="2400" dirty="0">
                <a:solidFill>
                  <a:srgbClr val="66006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--</a:t>
            </a:r>
            <a:r>
              <a:rPr lang="zh-TW" sz="2400" dirty="0">
                <a:solidFill>
                  <a:srgbClr val="66006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/>
                <a:sym typeface="SimSun"/>
              </a:rPr>
              <a:t>第六章表相歸依與實義歸依</a:t>
            </a:r>
            <a:r>
              <a:rPr lang="zh-TW" sz="2400" dirty="0">
                <a:solidFill>
                  <a:srgbClr val="66006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--369</a:t>
            </a:r>
            <a:r>
              <a:rPr lang="zh-TW" sz="2400" dirty="0">
                <a:solidFill>
                  <a:srgbClr val="66006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/>
                <a:sym typeface="SimSun"/>
              </a:rPr>
              <a:t>頁，</a:t>
            </a:r>
            <a:endParaRPr sz="2400" dirty="0">
              <a:solidFill>
                <a:srgbClr val="66006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zh-TW" sz="2400" dirty="0">
                <a:solidFill>
                  <a:srgbClr val="66006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</a:t>
            </a:r>
            <a:r>
              <a:rPr lang="zh-TW" sz="2400" dirty="0">
                <a:solidFill>
                  <a:srgbClr val="66006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/>
                <a:sym typeface="SimSun"/>
              </a:rPr>
              <a:t>如大乘經中起首之在家菩薩等，亦如</a:t>
            </a:r>
            <a:r>
              <a:rPr lang="zh-TW" sz="2400" dirty="0">
                <a:solidFill>
                  <a:srgbClr val="660066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  <a:cs typeface="SimSun"/>
                <a:sym typeface="SimSun"/>
              </a:rPr>
              <a:t>彌勒</a:t>
            </a:r>
            <a:r>
              <a:rPr lang="zh-TW" sz="2400" dirty="0">
                <a:solidFill>
                  <a:srgbClr val="660066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、文殊、普賢、維摩詰、觀音、勢至…</a:t>
            </a:r>
            <a:r>
              <a:rPr lang="zh-TW" sz="2400" dirty="0">
                <a:solidFill>
                  <a:srgbClr val="660066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/>
                <a:sym typeface="SimSun"/>
              </a:rPr>
              <a:t>等，雖現在家相，頭戴天冠、身著寶衣、胸佩瓔珞、身有種種寶物莊嚴，迥異出家聖僧，然皆同得名為聖僧；</a:t>
            </a:r>
            <a:endParaRPr sz="2400" dirty="0">
              <a:solidFill>
                <a:srgbClr val="66006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400" dirty="0">
              <a:solidFill>
                <a:srgbClr val="660066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zh-TW" sz="2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/>
                <a:sym typeface="SimSun"/>
              </a:rPr>
              <a:t>彌勒菩薩在佛世是【在家菩薩】？</a:t>
            </a:r>
            <a:endParaRPr sz="2400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14"/>
          <p:cNvSpPr txBox="1">
            <a:spLocks noGrp="1"/>
          </p:cNvSpPr>
          <p:nvPr>
            <p:ph type="title"/>
          </p:nvPr>
        </p:nvSpPr>
        <p:spPr>
          <a:xfrm>
            <a:off x="2124354" y="-2216967"/>
            <a:ext cx="1796199" cy="296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</a:pPr>
            <a:endParaRPr/>
          </a:p>
        </p:txBody>
      </p:sp>
      <p:sp>
        <p:nvSpPr>
          <p:cNvPr id="438" name="Google Shape;438;p214"/>
          <p:cNvSpPr txBox="1">
            <a:spLocks noGrp="1"/>
          </p:cNvSpPr>
          <p:nvPr>
            <p:ph type="body" idx="1"/>
          </p:nvPr>
        </p:nvSpPr>
        <p:spPr>
          <a:xfrm>
            <a:off x="1676400" y="2404061"/>
            <a:ext cx="10101943" cy="424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240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【賢愚經卷12，波婆離品第五十】</a:t>
            </a:r>
            <a:endParaRPr lang="en-US" altLang="zh-TW" sz="2400" dirty="0">
              <a:solidFill>
                <a:schemeClr val="dk1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lang="en-US" altLang="zh-TW" sz="2400" b="0" i="0" dirty="0">
              <a:solidFill>
                <a:srgbClr val="333333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zh-TW" sz="2400" b="0" i="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 爾時</a:t>
            </a:r>
            <a:r>
              <a:rPr lang="zh-TW" sz="2400" b="0" i="0" dirty="0">
                <a:solidFill>
                  <a:srgbClr val="333333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波羅㮈王，名波羅摩達，王有輔相，生一男兒，三十二相</a:t>
            </a:r>
            <a:r>
              <a:rPr lang="zh-TW" sz="2400" b="0" i="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，眾好備滿，身色紫金，姿容挺特。</a:t>
            </a:r>
            <a:endParaRPr lang="en-US" altLang="zh-TW" sz="2400" b="0" i="0" dirty="0">
              <a:solidFill>
                <a:srgbClr val="333333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【雜寶藏經卷四，50經】</a:t>
            </a:r>
            <a:endParaRPr sz="2400" b="0" i="0" dirty="0">
              <a:solidFill>
                <a:srgbClr val="333333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lang="en-US" altLang="zh-TW" sz="2400" b="0" i="0" dirty="0">
              <a:solidFill>
                <a:srgbClr val="333333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zh-TW" sz="2400" b="0" i="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彌勒受衣，即著入城乞食。</a:t>
            </a:r>
            <a:r>
              <a:rPr lang="zh-TW" sz="2400" b="0" i="0" dirty="0">
                <a:solidFill>
                  <a:srgbClr val="333333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彌勒身有三十二相</a:t>
            </a:r>
            <a:r>
              <a:rPr lang="zh-TW" sz="2400" b="0" i="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，紫磨金色，既到城裏，眾人競看，</a:t>
            </a:r>
            <a:endParaRPr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39" name="Google Shape;439;p2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072320"/>
            <a:ext cx="1252616" cy="1668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214" descr="家用佛像樹脂玻璃纖維佛像12寸開光彌勒佛22cm客廳大肚彌勒佛擺件"/>
          <p:cNvPicPr preferRelativeResize="0"/>
          <p:nvPr/>
        </p:nvPicPr>
        <p:blipFill rotWithShape="1">
          <a:blip r:embed="rId4">
            <a:alphaModFix/>
          </a:blip>
          <a:srcRect l="13048" r="11869"/>
          <a:stretch/>
        </p:blipFill>
        <p:spPr>
          <a:xfrm>
            <a:off x="-15746" y="2404062"/>
            <a:ext cx="1252617" cy="1668258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214"/>
          <p:cNvSpPr txBox="1"/>
          <p:nvPr/>
        </p:nvSpPr>
        <p:spPr>
          <a:xfrm>
            <a:off x="968829" y="870155"/>
            <a:ext cx="898071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 b="1" i="0" u="none" strike="noStrike" cap="none" dirty="0">
                <a:solidFill>
                  <a:schemeClr val="l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Arial"/>
              </a:rPr>
              <a:t>彌勒菩薩相貌</a:t>
            </a:r>
            <a:r>
              <a:rPr lang="en-US" altLang="zh-CN" sz="4400" b="1" i="0" u="none" strike="noStrike" cap="none" dirty="0">
                <a:solidFill>
                  <a:schemeClr val="l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Arial"/>
              </a:rPr>
              <a:t>——</a:t>
            </a:r>
            <a:r>
              <a:rPr lang="zh-TW" sz="4400" b="1" i="0" u="none" strike="noStrike" cap="none" dirty="0">
                <a:solidFill>
                  <a:schemeClr val="l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Arial"/>
              </a:rPr>
              <a:t>具32相好</a:t>
            </a:r>
            <a:endParaRPr sz="1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215"/>
          <p:cNvSpPr txBox="1"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</a:pPr>
            <a:r>
              <a:rPr lang="zh-TW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彌勒菩薩形象</a:t>
            </a:r>
            <a:endParaRPr sz="4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47" name="Google Shape;447;p215"/>
          <p:cNvSpPr txBox="1">
            <a:spLocks noGrp="1"/>
          </p:cNvSpPr>
          <p:nvPr>
            <p:ph type="body" idx="1"/>
          </p:nvPr>
        </p:nvSpPr>
        <p:spPr>
          <a:xfrm>
            <a:off x="751114" y="2514600"/>
            <a:ext cx="10210801" cy="3838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 rtl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佛像：   未來佛 有肉髻無見頂</a:t>
            </a:r>
            <a:endParaRPr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rtl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菩薩像：頭戴天冠，身配瓔珞</a:t>
            </a:r>
            <a:endParaRPr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rtl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化身像：布袋和尚，袒胸露腹</a:t>
            </a:r>
            <a:endParaRPr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16"/>
          <p:cNvSpPr txBox="1">
            <a:spLocks noGrp="1"/>
          </p:cNvSpPr>
          <p:nvPr>
            <p:ph type="title"/>
          </p:nvPr>
        </p:nvSpPr>
        <p:spPr>
          <a:xfrm>
            <a:off x="1154954" y="729343"/>
            <a:ext cx="8761413" cy="947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</a:pPr>
            <a:r>
              <a:rPr lang="zh-TW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佛經裡的彌勒菩薩 CBETA</a:t>
            </a:r>
            <a:endParaRPr sz="4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53" name="Google Shape;453;p216"/>
          <p:cNvSpPr txBox="1">
            <a:spLocks noGrp="1"/>
          </p:cNvSpPr>
          <p:nvPr>
            <p:ph type="body" idx="1"/>
          </p:nvPr>
        </p:nvSpPr>
        <p:spPr>
          <a:xfrm>
            <a:off x="674914" y="2449285"/>
            <a:ext cx="11125200" cy="4005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彌勒 5958 卷/篇章，22614次</a:t>
            </a:r>
            <a:endParaRPr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慈氏 1865 卷/篇章，4141次</a:t>
            </a:r>
            <a:endParaRPr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阿逸多384 卷/篇章，863次</a:t>
            </a:r>
            <a:endParaRPr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悲華經，法華經(啟問)、大般若經(卷168，彌勒菩薩與善現對談)、華嚴經、楞嚴經、無量壽經、觀普賢菩薩行法經、大寶積經、</a:t>
            </a:r>
            <a:endParaRPr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28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彌勒三經：彌勒菩薩所問本願經、佛說觀彌勒菩薩上生兜率天經、彌勒下生經</a:t>
            </a:r>
            <a:endParaRPr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17"/>
          <p:cNvSpPr txBox="1">
            <a:spLocks noGrp="1"/>
          </p:cNvSpPr>
          <p:nvPr>
            <p:ph type="title"/>
          </p:nvPr>
        </p:nvSpPr>
        <p:spPr>
          <a:xfrm>
            <a:off x="762000" y="729343"/>
            <a:ext cx="9699171" cy="947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</a:pPr>
            <a:r>
              <a:rPr lang="zh-TW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彌勒菩薩在釋迦佛世的地位</a:t>
            </a:r>
            <a:r>
              <a:rPr lang="en-US" altLang="zh-CN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——</a:t>
            </a:r>
            <a:r>
              <a:rPr lang="zh-TW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三類僧寶</a:t>
            </a:r>
            <a:endParaRPr sz="4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59" name="Google Shape;459;p217"/>
          <p:cNvSpPr txBox="1">
            <a:spLocks noGrp="1"/>
          </p:cNvSpPr>
          <p:nvPr>
            <p:ph type="body" idx="1"/>
          </p:nvPr>
        </p:nvSpPr>
        <p:spPr>
          <a:xfrm>
            <a:off x="511629" y="2416629"/>
            <a:ext cx="11212285" cy="4169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SzPts val="1440"/>
              <a:buNone/>
            </a:pPr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lang="zh-TW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大乘本生心地觀經</a:t>
            </a:r>
            <a:r>
              <a:rPr lang="en-US" altLang="zh-CN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  <a:r>
              <a:rPr lang="zh-TW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卷二</a:t>
            </a:r>
            <a:r>
              <a:rPr lang="zh-CN" altLang="en-US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endParaRPr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l" rtl="0">
              <a:lnSpc>
                <a:spcPct val="100000"/>
              </a:lnSpc>
              <a:spcBef>
                <a:spcPts val="2400"/>
              </a:spcBef>
              <a:spcAft>
                <a:spcPts val="18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善男子！世出世間有三種僧：一菩薩僧，二聲聞僧，三凡夫僧。</a:t>
            </a:r>
            <a:r>
              <a:rPr lang="zh-TW" sz="3200" dirty="0"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文殊師利及彌勒等，是菩薩僧；</a:t>
            </a:r>
            <a:r>
              <a:rPr lang="zh-TW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如舍利弗目犍連等，是</a:t>
            </a:r>
            <a:r>
              <a:rPr lang="zh-TW" sz="3200" dirty="0"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聲聞僧</a:t>
            </a:r>
            <a:r>
              <a:rPr lang="zh-TW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；若有成就別解脫戒真善凡夫，乃至具足一切正見，能廣為他演說開示眾聖道法利樂眾生，名</a:t>
            </a:r>
            <a:r>
              <a:rPr lang="zh-TW" sz="3200" dirty="0"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凡夫僧</a:t>
            </a:r>
            <a:r>
              <a:rPr lang="zh-TW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；</a:t>
            </a:r>
            <a:endParaRPr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18"/>
          <p:cNvSpPr txBox="1">
            <a:spLocks noGrp="1"/>
          </p:cNvSpPr>
          <p:nvPr>
            <p:ph type="title"/>
          </p:nvPr>
        </p:nvSpPr>
        <p:spPr>
          <a:xfrm>
            <a:off x="1154954" y="849086"/>
            <a:ext cx="8761413" cy="827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</a:pPr>
            <a:r>
              <a:rPr lang="zh-TW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彌勒最為上首菩薩</a:t>
            </a:r>
            <a:endParaRPr sz="4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65" name="Google Shape;465;p218"/>
          <p:cNvSpPr txBox="1">
            <a:spLocks noGrp="1"/>
          </p:cNvSpPr>
          <p:nvPr>
            <p:ph type="body" idx="1"/>
          </p:nvPr>
        </p:nvSpPr>
        <p:spPr>
          <a:xfrm>
            <a:off x="446314" y="2394857"/>
            <a:ext cx="11332029" cy="415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137160" lvl="0" indent="0" algn="just" rtl="0" hangingPunct="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SzPts val="1440"/>
              <a:buNone/>
            </a:pPr>
            <a:r>
              <a:rPr lang="en-US" altLang="zh-CN" sz="2000" b="0" i="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《</a:t>
            </a:r>
            <a:r>
              <a:rPr lang="zh-TW" sz="2000" b="0" i="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悲華經</a:t>
            </a:r>
            <a:r>
              <a:rPr lang="en-US" altLang="zh-CN" sz="2000" b="0" i="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》</a:t>
            </a:r>
            <a:r>
              <a:rPr lang="zh-TW" sz="2000" b="0" i="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卷第一</a:t>
            </a:r>
            <a:r>
              <a:rPr lang="en-US" altLang="zh-TW" sz="2000" b="0" i="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  </a:t>
            </a:r>
            <a:r>
              <a:rPr lang="zh-TW" sz="2000" b="0" i="0" dirty="0">
                <a:solidFill>
                  <a:srgbClr val="40808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北涼天竺三藏曇無讖譯</a:t>
            </a:r>
            <a:endParaRPr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37160" lvl="0" indent="0" algn="just" rtl="0" hangingPunct="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SzPts val="1440"/>
              <a:buNone/>
            </a:pPr>
            <a:r>
              <a:rPr lang="zh-TW" sz="2000" b="0" i="0" dirty="0">
                <a:solidFill>
                  <a:srgbClr val="000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轉法輪品第一</a:t>
            </a:r>
            <a:endParaRPr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37160" lvl="0" indent="0" algn="just" rtl="0" hangingPunct="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SzPts val="1440"/>
              <a:buNone/>
            </a:pPr>
            <a:r>
              <a:rPr lang="zh-TW" sz="2000" b="0" i="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如是我聞：</a:t>
            </a:r>
            <a:endParaRPr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37160" lvl="0" indent="0" algn="just" rtl="0" hangingPunct="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SzPts val="1440"/>
              <a:buNone/>
            </a:pPr>
            <a:r>
              <a:rPr lang="zh-TW" sz="2000" b="0" i="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一時佛在王舍城耆闍崛山，與</a:t>
            </a:r>
            <a:r>
              <a:rPr lang="zh-TW" sz="2000" b="0" i="0" dirty="0">
                <a:solidFill>
                  <a:srgbClr val="333333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大比丘僧六萬二千人俱，皆阿羅漢</a:t>
            </a:r>
            <a:r>
              <a:rPr lang="zh-TW" sz="2000" b="0" i="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，諸漏已盡，無復煩惱，一切自在，心得解脫，慧得解脫；譬如善調摩訶那伽，所作已辦，捨於重擔，逮得己利，盡諸有結，正智得解，心得自在，於一切心，得度彼岸，</a:t>
            </a:r>
            <a:r>
              <a:rPr lang="zh-TW" sz="2000" b="0" i="0" dirty="0">
                <a:solidFill>
                  <a:srgbClr val="333333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唯除阿難</a:t>
            </a:r>
            <a:r>
              <a:rPr lang="zh-TW" sz="2000" b="0" i="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。</a:t>
            </a:r>
            <a:r>
              <a:rPr lang="zh-TW" sz="2000" b="0" i="0" dirty="0">
                <a:solidFill>
                  <a:srgbClr val="333333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菩薩摩訶薩四百四十萬人，彌勒菩薩最為上首</a:t>
            </a:r>
            <a:r>
              <a:rPr lang="zh-TW" sz="2000" b="0" i="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，皆得陀羅尼忍辱禪定，深解諸法空無定想，如是大士皆不退轉。是時，復有大梵天王與無量百千諸梵天子俱，他化自在天王與其眷屬四百萬人俱，化樂天王亦與眷屬三百五十萬人俱，兜率天王亦與眷屬三百萬人俱，夜摩天王亦與眷屬三百五十萬人俱，忉利天王釋提桓因亦與眷屬四百萬人俱，毘沙門天王亦與鬼神眷屬十萬人俱，毘樓勒天王亦與拘辦荼眷屬一千俱，毘樓勒叉天王亦與諸龍眷屬一千俱，提頭賴吒天王與乾闥婆眷屬一千俱，難陀龍王、婆難陀龍王亦各與一千眷屬俱，如是等眾，皆已發心趣於大乘，已行六波羅蜜。</a:t>
            </a:r>
            <a:endParaRPr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153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19"/>
          <p:cNvSpPr txBox="1">
            <a:spLocks noGrp="1"/>
          </p:cNvSpPr>
          <p:nvPr>
            <p:ph type="title"/>
          </p:nvPr>
        </p:nvSpPr>
        <p:spPr>
          <a:xfrm>
            <a:off x="1154954" y="838200"/>
            <a:ext cx="8761413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</a:pPr>
            <a:r>
              <a:rPr lang="zh-TW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彌勒菩薩是眾菩薩首</a:t>
            </a:r>
            <a:endParaRPr sz="4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71" name="Google Shape;471;p219"/>
          <p:cNvSpPr txBox="1">
            <a:spLocks noGrp="1"/>
          </p:cNvSpPr>
          <p:nvPr>
            <p:ph type="body" idx="1"/>
          </p:nvPr>
        </p:nvSpPr>
        <p:spPr>
          <a:xfrm>
            <a:off x="468086" y="2405743"/>
            <a:ext cx="11517085" cy="4158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37160" lvl="0" indent="0" algn="just" rtl="0" hangingPunct="0">
              <a:lnSpc>
                <a:spcPct val="100000"/>
              </a:lnSpc>
              <a:spcBef>
                <a:spcPts val="1000"/>
              </a:spcBef>
              <a:spcAft>
                <a:spcPts val="3000"/>
              </a:spcAft>
              <a:buSzPts val="1440"/>
              <a:buNone/>
            </a:pPr>
            <a:r>
              <a:rPr lang="en-US" altLang="zh-CN" sz="2800" b="0" i="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《</a:t>
            </a:r>
            <a:r>
              <a:rPr lang="zh-TW" sz="2800" b="0" i="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佛說觀藥王藥上二菩薩經</a:t>
            </a:r>
            <a:r>
              <a:rPr lang="en-US" altLang="zh-CN" sz="2800" b="0" i="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》</a:t>
            </a:r>
            <a:r>
              <a:rPr lang="en-US" altLang="zh-TW" sz="2800" b="0" i="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  </a:t>
            </a:r>
            <a:r>
              <a:rPr lang="zh-TW" sz="2800" b="0" i="0" dirty="0">
                <a:solidFill>
                  <a:srgbClr val="40808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宋西域三藏畺良耶舍</a:t>
            </a:r>
            <a:r>
              <a:rPr lang="zh-TW" sz="2800" b="0" i="0" dirty="0">
                <a:solidFill>
                  <a:srgbClr val="80008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(宋言時稱)</a:t>
            </a:r>
            <a:r>
              <a:rPr lang="zh-TW" sz="2800" b="0" i="0" dirty="0">
                <a:solidFill>
                  <a:srgbClr val="40808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譯</a:t>
            </a:r>
            <a:endParaRPr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37160" lvl="0" indent="0" algn="just" rtl="0" hangingPunct="0">
              <a:lnSpc>
                <a:spcPct val="100000"/>
              </a:lnSpc>
              <a:spcBef>
                <a:spcPts val="1000"/>
              </a:spcBef>
              <a:spcAft>
                <a:spcPts val="3000"/>
              </a:spcAft>
              <a:buSzPts val="1440"/>
              <a:buNone/>
            </a:pPr>
            <a:r>
              <a:rPr lang="zh-TW" sz="2800" b="0" i="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爾時十方諸佛說是語已。如入禪定默然而坐。爾時釋迦牟尼佛告大眾言。汝等今者見是藥王藥上二菩薩。寶瓔供養合掌住立在我前不。</a:t>
            </a:r>
            <a:r>
              <a:rPr lang="zh-TW" sz="2800" b="0" i="0" dirty="0"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是時大眾</a:t>
            </a:r>
            <a:r>
              <a:rPr lang="zh-TW" sz="2800" b="1" i="0" dirty="0"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彌勒為首</a:t>
            </a:r>
            <a:r>
              <a:rPr lang="zh-TW" sz="2800" b="0" i="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。白佛言世尊唯然已見。佛告彌勒阿逸多是藥王菩薩。久修梵行諸願已滿。於未來世過算數劫。當得作佛號淨眼如來</a:t>
            </a:r>
            <a:endParaRPr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20"/>
          <p:cNvSpPr txBox="1"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</a:pPr>
            <a:r>
              <a:rPr lang="zh-TW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彌勒菩薩是上首菩薩</a:t>
            </a:r>
            <a:endParaRPr sz="4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77" name="Google Shape;477;p220"/>
          <p:cNvSpPr txBox="1">
            <a:spLocks noGrp="1"/>
          </p:cNvSpPr>
          <p:nvPr>
            <p:ph type="body" idx="1"/>
          </p:nvPr>
        </p:nvSpPr>
        <p:spPr>
          <a:xfrm>
            <a:off x="468087" y="2318657"/>
            <a:ext cx="11517084" cy="4367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137160" lvl="0" indent="0" algn="just" rtl="0" hangingPunc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SzPts val="1440"/>
              <a:buNone/>
            </a:pPr>
            <a:r>
              <a:rPr lang="en-US" altLang="zh-CN" sz="2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《</a:t>
            </a:r>
            <a:r>
              <a:rPr lang="zh-TW" sz="2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大法鼓經</a:t>
            </a:r>
            <a:r>
              <a:rPr lang="en-US" altLang="zh-CN" sz="2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》</a:t>
            </a:r>
            <a:r>
              <a:rPr lang="zh-TW" sz="2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卷上</a:t>
            </a:r>
            <a:r>
              <a:rPr lang="zh-CN" altLang="en-US" sz="2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endParaRPr lang="en-US" altLang="zh-TW" sz="26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just" rtl="0" hangingPunc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一時佛住舍衛國祇樹給孤獨園，與大比丘眾五百人俱，復有百千大菩薩眾，復有眾多天、龍、夜叉、[12]健闥婆眾，復有百千諸優婆塞、優婆夷眾，復有娑婆世界主、梵天王、及天帝釋、四天王眾，復有十方世界無量比丘、比丘尼、優婆塞、優婆夷諸菩薩俱。</a:t>
            </a:r>
            <a:endParaRPr sz="2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just" rtl="0" hangingPunc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爾時，如來於彼四眾說如是法：「有有則有苦樂、無有則無苦樂，是故離苦樂則是涅槃第一之樂。」</a:t>
            </a:r>
            <a:endParaRPr sz="2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just" rtl="0" hangingPunc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彼五百聲聞比丘——一切皆是阿羅漢，諸漏已盡，無復煩惱；心得自在，譬如大龍，心得好解脫慧、得好解脫；所作已[A2]辦，[A3]已捨重擔；逮得己利，盡諸有結，正智心解脫——得一切心自在第一波羅蜜。有無量學人皆得須陀洹、斯陀含、阿那含果。有成就有漏法無量比丘眾、</a:t>
            </a:r>
            <a:r>
              <a:rPr lang="zh-TW" sz="2200" dirty="0"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有成就無量阿僧祇功德菩薩摩訶薩[13]徒十方來，算數譬喻所不能及，亦非一切聲聞緣覺之所能知。除文殊師利菩薩，及大力菩薩、觀世音菩薩、彌勒菩薩摩訶薩，如是上首菩薩摩訶薩</a:t>
            </a:r>
            <a:r>
              <a:rPr lang="zh-TW" sz="2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，無量阿僧祇眾，譬如大地所生草木，從諸方來諸菩薩眾亦復如是，不可稱數。</a:t>
            </a:r>
            <a:endParaRPr sz="2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21"/>
          <p:cNvSpPr txBox="1"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</a:pPr>
            <a:r>
              <a:rPr lang="zh-TW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受戒三師七證</a:t>
            </a:r>
            <a:endParaRPr sz="4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83" name="Google Shape;483;p221"/>
          <p:cNvSpPr txBox="1">
            <a:spLocks noGrp="1"/>
          </p:cNvSpPr>
          <p:nvPr>
            <p:ph type="body" idx="1"/>
          </p:nvPr>
        </p:nvSpPr>
        <p:spPr>
          <a:xfrm>
            <a:off x="544286" y="2351314"/>
            <a:ext cx="11103428" cy="4234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37160" lvl="0" indent="0" algn="just" rtl="0" hangingPunc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SzPts val="1440"/>
              <a:buNone/>
            </a:pPr>
            <a:r>
              <a:rPr lang="en-US" altLang="zh-CN" sz="2400" b="0" i="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《</a:t>
            </a:r>
            <a:r>
              <a:rPr lang="zh-TW" sz="2400" b="0" i="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佛說觀普賢菩薩行法經</a:t>
            </a:r>
            <a:r>
              <a:rPr lang="en-US" altLang="zh-CN" sz="2400" b="0" i="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》</a:t>
            </a:r>
            <a:r>
              <a:rPr lang="zh-CN" altLang="en-US" sz="2400" b="0" i="0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：</a:t>
            </a:r>
            <a:endParaRPr sz="2400" b="0" i="0" dirty="0">
              <a:solidFill>
                <a:srgbClr val="333333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  <a:p>
            <a:pPr marL="137160" lvl="0" indent="0" algn="just" rtl="0" hangingPunc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SzPts val="1440"/>
              <a:buNone/>
            </a:pPr>
            <a:r>
              <a:rPr lang="zh-TW" sz="2400" b="0" i="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爾時，行者若欲具足菩薩戒者，應當合掌在空閑處遍禮十方佛，懺悔諸罪，自說己過。然後靜處白十方佛而作是言：『諸佛世尊常住在世，我業障故，雖信方等見佛不了。今歸依佛，唯願釋迦牟尼正遍知、世尊為我和上；文殊師利具大慧者願以智慧授我</a:t>
            </a:r>
            <a:r>
              <a:rPr lang="zh-TW" sz="2400" b="0" i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清淨諸菩薩法；</a:t>
            </a:r>
            <a:r>
              <a:rPr lang="zh-TW" sz="2400" b="1" i="0" dirty="0">
                <a:solidFill>
                  <a:schemeClr val="dk1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彌勒</a:t>
            </a:r>
            <a:r>
              <a:rPr lang="zh-TW" sz="2400" b="0" i="0" dirty="0">
                <a:solidFill>
                  <a:schemeClr val="dk1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菩薩</a:t>
            </a:r>
            <a:r>
              <a:rPr lang="zh-TW" sz="2400" b="0" i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勝大慈日憐愍我故亦應聽我受菩薩法；十方諸佛現為我證；諸大菩薩各稱其名，是勝大士覆護眾生，助護我等今日受持方等經典，乃至失命，設墮地獄受無量苦，終不毀謗諸佛正法。以是因緣功德力故，今</a:t>
            </a:r>
            <a:r>
              <a:rPr lang="zh-TW" sz="2400" b="0" i="0" dirty="0">
                <a:solidFill>
                  <a:schemeClr val="dk1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釋迦牟尼佛為我和上、文殊師利為我阿闍梨、當來彌勒願授我法、十方諸佛願證知我、大德諸菩薩願為我伴，</a:t>
            </a:r>
            <a:r>
              <a:rPr lang="zh-TW" sz="2400" b="0" i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我今依大乘經甚深妙義，歸依佛、歸依法、歸依僧。』如是三說。</a:t>
            </a:r>
            <a:endParaRPr sz="2400" dirty="0">
              <a:solidFill>
                <a:schemeClr val="dk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84"/>
          <p:cNvSpPr txBox="1">
            <a:spLocks noGrp="1"/>
          </p:cNvSpPr>
          <p:nvPr>
            <p:ph type="title"/>
          </p:nvPr>
        </p:nvSpPr>
        <p:spPr>
          <a:xfrm>
            <a:off x="979714" y="664029"/>
            <a:ext cx="8936653" cy="1012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</a:pPr>
            <a:r>
              <a:rPr lang="zh-TW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學習目的</a:t>
            </a:r>
            <a:r>
              <a:rPr lang="en-US" altLang="zh-CN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——</a:t>
            </a:r>
            <a:r>
              <a:rPr lang="zh-TW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</a:t>
            </a:r>
            <a:endParaRPr sz="4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58" name="Google Shape;258;p184"/>
          <p:cNvSpPr txBox="1">
            <a:spLocks noGrp="1"/>
          </p:cNvSpPr>
          <p:nvPr>
            <p:ph type="body" idx="1"/>
          </p:nvPr>
        </p:nvSpPr>
        <p:spPr>
          <a:xfrm>
            <a:off x="718457" y="2242458"/>
            <a:ext cx="10972800" cy="4244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 algn="l" rtl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2800" dirty="0"/>
              <a:t>利益他人：</a:t>
            </a:r>
            <a:endParaRPr lang="en-US" altLang="zh-TW" sz="2800" dirty="0"/>
          </a:p>
          <a:p>
            <a:pPr marL="651510" lvl="0" indent="-514350" algn="l" rtl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SzPts val="1440"/>
              <a:buFont typeface="+mj-ea"/>
              <a:buAutoNum type="circleNumDbPlain"/>
            </a:pPr>
            <a:r>
              <a:rPr lang="en-US" altLang="zh-TW" sz="2800" dirty="0"/>
              <a:t>	</a:t>
            </a:r>
            <a:r>
              <a:rPr lang="zh-TW" sz="2800" dirty="0"/>
              <a:t>為眾生介紹當來彌勒尊佛結法緣</a:t>
            </a:r>
            <a:endParaRPr lang="zh-TW" altLang="en-US" sz="2800" dirty="0"/>
          </a:p>
          <a:p>
            <a:pPr marL="651510" lvl="0" indent="-514350" algn="l" rtl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SzPts val="1440"/>
              <a:buFont typeface="+mj-ea"/>
              <a:buAutoNum type="circleNumDbPlain"/>
            </a:pPr>
            <a:r>
              <a:rPr lang="zh-TW" altLang="en-US" sz="2800" dirty="0"/>
              <a:t>   普願有情值遇龍華三會聞法證果</a:t>
            </a:r>
            <a:endParaRPr lang="en-US" altLang="zh-TW" sz="2800" dirty="0"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SzPts val="1440"/>
              <a:buNone/>
            </a:pPr>
            <a:endParaRPr lang="zh-TW" altLang="en-US" sz="2800" dirty="0"/>
          </a:p>
          <a:p>
            <a:pPr lvl="0" algn="l" rtl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2800" dirty="0"/>
              <a:t>破邪顯正：破斥一貫道等利用彌勒佛傳教</a:t>
            </a:r>
            <a:endParaRPr sz="2800" dirty="0"/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222"/>
          <p:cNvSpPr txBox="1">
            <a:spLocks noGrp="1"/>
          </p:cNvSpPr>
          <p:nvPr>
            <p:ph type="title"/>
          </p:nvPr>
        </p:nvSpPr>
        <p:spPr>
          <a:xfrm>
            <a:off x="1154954" y="642257"/>
            <a:ext cx="8761414" cy="1034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</a:pPr>
            <a:r>
              <a:rPr lang="zh-TW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涅槃前的咐囑</a:t>
            </a:r>
            <a:endParaRPr sz="4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89" name="Google Shape;489;p222"/>
          <p:cNvSpPr txBox="1">
            <a:spLocks noGrp="1"/>
          </p:cNvSpPr>
          <p:nvPr>
            <p:ph type="body" idx="1"/>
          </p:nvPr>
        </p:nvSpPr>
        <p:spPr>
          <a:xfrm>
            <a:off x="566057" y="2383971"/>
            <a:ext cx="11146973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37160" lvl="0" indent="0" algn="just" rtl="0" hangingPunct="0">
              <a:lnSpc>
                <a:spcPct val="100000"/>
              </a:lnSpc>
              <a:spcBef>
                <a:spcPts val="1000"/>
              </a:spcBef>
              <a:spcAft>
                <a:spcPts val="3000"/>
              </a:spcAft>
              <a:buSzPts val="1440"/>
              <a:buNone/>
            </a:pPr>
            <a:r>
              <a:rPr lang="en-US" altLang="zh-CN" sz="2800" b="0" i="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《</a:t>
            </a:r>
            <a:r>
              <a:rPr lang="zh-TW" sz="2800" b="0" i="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大乘方廣總持經</a:t>
            </a:r>
            <a:r>
              <a:rPr lang="en-US" altLang="zh-CN" sz="2800" b="0" i="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》</a:t>
            </a:r>
            <a:r>
              <a:rPr lang="zh-CN" altLang="en-US" sz="2800" b="0" i="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：</a:t>
            </a:r>
            <a:endParaRPr sz="2800" b="0" i="0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lvl="0" indent="0" algn="just" rtl="0" hangingPunc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SzPts val="1440"/>
              <a:buNone/>
            </a:pPr>
            <a:r>
              <a:rPr lang="zh-TW" sz="2800" b="0" i="0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爾時，佛告菩薩摩訶薩言：「阿逸多！如來不久當入涅槃。汝於諸法有所疑者，我今現在，欲有所問今正是時。佛滅度後，勿生憂悔。」</a:t>
            </a:r>
            <a:endParaRPr sz="2800" dirty="0"/>
          </a:p>
          <a:p>
            <a:pPr marL="137160" lvl="0" indent="0" algn="just" rtl="0" hangingPunc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SzPts val="1440"/>
              <a:buNone/>
            </a:pPr>
            <a:r>
              <a:rPr lang="zh-TW" sz="2800" b="0" i="0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爾時，</a:t>
            </a:r>
            <a:r>
              <a:rPr lang="zh-TW" sz="2800" b="1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彌勒</a:t>
            </a:r>
            <a:r>
              <a:rPr lang="zh-TW" sz="2800" b="0" i="0" dirty="0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菩薩摩訶薩白佛言：「唯然，世尊！善自知時。諸佛如來於一切法皆悉究竟，惟願宣說，令此法眼久住於世。」</a:t>
            </a:r>
            <a:endParaRPr sz="28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23"/>
          <p:cNvSpPr txBox="1"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</a:pPr>
            <a:r>
              <a:rPr lang="zh-TW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往生彌勒佛前</a:t>
            </a:r>
            <a:endParaRPr sz="4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95" name="Google Shape;495;p223"/>
          <p:cNvSpPr txBox="1">
            <a:spLocks noGrp="1"/>
          </p:cNvSpPr>
          <p:nvPr>
            <p:ph type="body" idx="1"/>
          </p:nvPr>
        </p:nvSpPr>
        <p:spPr>
          <a:xfrm>
            <a:off x="413657" y="2242457"/>
            <a:ext cx="11408229" cy="4397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137160" lvl="0" indent="0" algn="just" rtl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SzPts val="1440"/>
              <a:buNone/>
            </a:pPr>
            <a:r>
              <a:rPr lang="en-US" altLang="zh-CN" sz="280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《</a:t>
            </a:r>
            <a:r>
              <a:rPr lang="zh-TW" sz="280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放光般若經</a:t>
            </a:r>
            <a:r>
              <a:rPr lang="en-US" altLang="zh-CN" sz="280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》</a:t>
            </a:r>
            <a:r>
              <a:rPr lang="zh-TW" sz="280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：</a:t>
            </a:r>
            <a:endParaRPr sz="2800" dirty="0">
              <a:solidFill>
                <a:srgbClr val="333333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/>
              <a:sym typeface="Arial"/>
            </a:endParaRPr>
          </a:p>
          <a:p>
            <a:pPr marL="137160" lvl="0" indent="0" algn="just" rtl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SzPts val="1440"/>
              <a:buNone/>
            </a:pPr>
            <a:r>
              <a:rPr lang="zh-TW" sz="2800" b="0" i="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爾時說般若波羅蜜行時，坐中有三萬比丘，以身所著衣盡用奉佛，皆發無上正真道意。於是佛笑。</a:t>
            </a:r>
            <a:endParaRPr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37160" lvl="0" indent="0" algn="just" rtl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SzPts val="1440"/>
              <a:buNone/>
            </a:pPr>
            <a:r>
              <a:rPr lang="zh-TW" sz="2800" b="0" i="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時阿難從坐起，正衣服，右膝著地叉手白佛言：「佛不妄笑，會當有意。」</a:t>
            </a:r>
            <a:endParaRPr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37160" lvl="0" indent="0" algn="just" rtl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SzPts val="1440"/>
              <a:buNone/>
            </a:pPr>
            <a:r>
              <a:rPr lang="zh-TW" sz="2800" b="0" i="0" dirty="0">
                <a:solidFill>
                  <a:srgbClr val="33333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佛告阿難：「是三萬比丘，於是壽終當生阿閦佛國。却後六十二劫皆當作佛，號聲聞支頭。復有六萬欲天子，皆當生彌勒佛前，皆當出家作沙門。」</a:t>
            </a:r>
            <a:endParaRPr sz="28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224"/>
          <p:cNvSpPr txBox="1">
            <a:spLocks noGrp="1"/>
          </p:cNvSpPr>
          <p:nvPr>
            <p:ph type="title"/>
          </p:nvPr>
        </p:nvSpPr>
        <p:spPr>
          <a:xfrm>
            <a:off x="1154954" y="762000"/>
            <a:ext cx="8761413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</a:pPr>
            <a:r>
              <a:rPr lang="zh-TW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功課 查懺本</a:t>
            </a:r>
            <a:endParaRPr sz="4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01" name="Google Shape;501;p224"/>
          <p:cNvSpPr txBox="1">
            <a:spLocks noGrp="1"/>
          </p:cNvSpPr>
          <p:nvPr>
            <p:ph type="body" idx="1"/>
          </p:nvPr>
        </p:nvSpPr>
        <p:spPr>
          <a:xfrm>
            <a:off x="2714625" y="2303025"/>
            <a:ext cx="2314575" cy="4240649"/>
          </a:xfrm>
          <a:prstGeom prst="rect">
            <a:avLst/>
          </a:prstGeom>
          <a:noFill/>
          <a:ln w="38100" cap="flat" cmpd="sng">
            <a:solidFill>
              <a:srgbClr val="CA530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3716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zh-TW" sz="1125" dirty="0"/>
              <a:t>   </a:t>
            </a:r>
            <a:r>
              <a:rPr lang="zh-TW" sz="2875" dirty="0"/>
              <a:t>專修</a:t>
            </a:r>
            <a:endParaRPr sz="2875" dirty="0"/>
          </a:p>
          <a:p>
            <a:pPr marL="457200" lvl="0" indent="-32004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zh-TW" sz="1625" dirty="0"/>
              <a:t>懺悔</a:t>
            </a:r>
            <a:endParaRPr sz="1625" dirty="0"/>
          </a:p>
          <a:p>
            <a:pPr marL="457200" lvl="0" indent="-32004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zh-TW" sz="1625" dirty="0"/>
              <a:t>誦戒</a:t>
            </a:r>
            <a:endParaRPr sz="1625" dirty="0"/>
          </a:p>
          <a:p>
            <a:pPr marL="457200" lvl="0" indent="-32004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zh-TW" sz="1625" dirty="0"/>
              <a:t>讚佛</a:t>
            </a:r>
            <a:endParaRPr sz="1625" dirty="0"/>
          </a:p>
          <a:p>
            <a:pPr marL="457200" lvl="0" indent="-32004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zh-TW" sz="1625" dirty="0"/>
              <a:t>念佛</a:t>
            </a:r>
            <a:endParaRPr sz="1625" dirty="0"/>
          </a:p>
          <a:p>
            <a:pPr marL="457200" lvl="0" indent="-32004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zh-TW" sz="1625" dirty="0"/>
              <a:t>誦經</a:t>
            </a:r>
            <a:endParaRPr sz="1625" dirty="0"/>
          </a:p>
          <a:p>
            <a:pPr marL="457200" lvl="0" indent="-32004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zh-TW" sz="1625" dirty="0"/>
              <a:t>觀想</a:t>
            </a:r>
            <a:endParaRPr sz="1625" dirty="0"/>
          </a:p>
          <a:p>
            <a:pPr marL="457200" lvl="0" indent="-32004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zh-TW" sz="1625" dirty="0"/>
              <a:t>觀行</a:t>
            </a:r>
            <a:endParaRPr sz="1625" dirty="0"/>
          </a:p>
          <a:p>
            <a:pPr marL="457200" lvl="0" indent="-32004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zh-TW" sz="1625" dirty="0"/>
              <a:t>打坐</a:t>
            </a:r>
            <a:endParaRPr sz="1625" dirty="0"/>
          </a:p>
          <a:p>
            <a:pPr marL="457200" lvl="0" indent="-32004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zh-TW" sz="1625" dirty="0"/>
              <a:t>布施</a:t>
            </a:r>
            <a:endParaRPr sz="1625" dirty="0"/>
          </a:p>
          <a:p>
            <a:pPr marL="457200" lvl="0" indent="-32004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zh-TW" sz="1625" dirty="0"/>
              <a:t>發願</a:t>
            </a:r>
            <a:endParaRPr sz="1625" dirty="0"/>
          </a:p>
          <a:p>
            <a:pPr marL="457200" lvl="0" indent="-32004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zh-TW" sz="1625" dirty="0"/>
              <a:t>迴向</a:t>
            </a:r>
            <a:endParaRPr sz="1625" dirty="0"/>
          </a:p>
          <a:p>
            <a:pPr marL="4572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1125" dirty="0"/>
          </a:p>
        </p:txBody>
      </p:sp>
      <p:sp>
        <p:nvSpPr>
          <p:cNvPr id="502" name="Google Shape;502;p224"/>
          <p:cNvSpPr txBox="1"/>
          <p:nvPr/>
        </p:nvSpPr>
        <p:spPr>
          <a:xfrm>
            <a:off x="5657851" y="2369700"/>
            <a:ext cx="1733550" cy="1754326"/>
          </a:xfrm>
          <a:prstGeom prst="rect">
            <a:avLst/>
          </a:prstGeom>
          <a:noFill/>
          <a:ln w="38100" cap="flat" cmpd="sng">
            <a:solidFill>
              <a:srgbClr val="CA530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日課</a:t>
            </a:r>
            <a:endParaRPr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禮佛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念佛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發願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迴向</a:t>
            </a:r>
            <a:endParaRPr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25"/>
          <p:cNvSpPr txBox="1">
            <a:spLocks noGrp="1"/>
          </p:cNvSpPr>
          <p:nvPr>
            <p:ph type="title"/>
          </p:nvPr>
        </p:nvSpPr>
        <p:spPr>
          <a:xfrm>
            <a:off x="1154954" y="762000"/>
            <a:ext cx="8761413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</a:pPr>
            <a:r>
              <a:rPr lang="zh-TW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念佛</a:t>
            </a:r>
            <a:endParaRPr sz="4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08" name="Google Shape;508;p225"/>
          <p:cNvSpPr txBox="1">
            <a:spLocks noGrp="1"/>
          </p:cNvSpPr>
          <p:nvPr>
            <p:ph type="body" idx="1"/>
          </p:nvPr>
        </p:nvSpPr>
        <p:spPr>
          <a:xfrm>
            <a:off x="892630" y="2362201"/>
            <a:ext cx="10668000" cy="4082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 algn="just" rtl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六字聖號、四字聖號</a:t>
            </a:r>
            <a:endParaRPr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just" rtl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唱頌、念頌</a:t>
            </a:r>
            <a:endParaRPr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just" rtl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唯有諸蘊可得，除諸蘊外，我不可得</a:t>
            </a:r>
            <a:endParaRPr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just" rtl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諸心心所亦如幻化非真實有</a:t>
            </a:r>
            <a:endParaRPr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just" rtl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念佛心謝</a:t>
            </a:r>
            <a:endParaRPr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26"/>
          <p:cNvSpPr txBox="1"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</a:pPr>
            <a:r>
              <a:rPr lang="zh-TW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往生條件</a:t>
            </a:r>
            <a:endParaRPr sz="4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14" name="Google Shape;514;p226"/>
          <p:cNvSpPr txBox="1">
            <a:spLocks noGrp="1"/>
          </p:cNvSpPr>
          <p:nvPr>
            <p:ph type="body" idx="1"/>
          </p:nvPr>
        </p:nvSpPr>
        <p:spPr>
          <a:xfrm>
            <a:off x="696685" y="2253343"/>
            <a:ext cx="11168743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lvl="0" algn="l" rtl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發願</a:t>
            </a:r>
            <a:endParaRPr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l" rtl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持戒</a:t>
            </a:r>
            <a:endParaRPr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l" rtl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修福：布施、造佛像、香、花</a:t>
            </a:r>
            <a:r>
              <a:rPr lang="zh-TW" sz="3200" b="1" i="0" dirty="0">
                <a:solidFill>
                  <a:schemeClr val="dk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MingLiu-ExtB"/>
                <a:sym typeface="PMingLiu-ExtB"/>
              </a:rPr>
              <a:t>、衣服、繒、蓋、幢、幡</a:t>
            </a:r>
            <a:endParaRPr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l" rtl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禮拜</a:t>
            </a:r>
            <a:endParaRPr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l" rtl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念佛</a:t>
            </a:r>
            <a:endParaRPr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l" rtl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3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上品往生：修六事法</a:t>
            </a:r>
            <a:endParaRPr sz="32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227"/>
          <p:cNvSpPr txBox="1"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</a:pPr>
            <a:r>
              <a:rPr lang="zh-TW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發願</a:t>
            </a:r>
            <a:endParaRPr sz="4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20" name="Google Shape;520;p227"/>
          <p:cNvSpPr txBox="1">
            <a:spLocks noGrp="1"/>
          </p:cNvSpPr>
          <p:nvPr>
            <p:ph type="body" idx="1"/>
          </p:nvPr>
        </p:nvSpPr>
        <p:spPr>
          <a:xfrm>
            <a:off x="696687" y="2579914"/>
            <a:ext cx="10983684" cy="3820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 algn="l" rtl="0">
              <a:lnSpc>
                <a:spcPct val="80000"/>
              </a:lnSpc>
              <a:spcBef>
                <a:spcPts val="1800"/>
              </a:spcBef>
              <a:spcAft>
                <a:spcPts val="18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願我臨欲命終時，千佛授手諸天迎。</a:t>
            </a:r>
            <a:endParaRPr sz="3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l" rtl="0">
              <a:lnSpc>
                <a:spcPct val="80000"/>
              </a:lnSpc>
              <a:spcBef>
                <a:spcPts val="1800"/>
              </a:spcBef>
              <a:spcAft>
                <a:spcPts val="18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蓮花台上化天人，須臾覲禮慈尊顏。</a:t>
            </a:r>
            <a:endParaRPr sz="3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l" rtl="0">
              <a:lnSpc>
                <a:spcPct val="80000"/>
              </a:lnSpc>
              <a:spcBef>
                <a:spcPts val="1800"/>
              </a:spcBef>
              <a:spcAft>
                <a:spcPts val="18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毫光銷我億劫罪，歡喜聞法證不退。</a:t>
            </a:r>
            <a:endParaRPr sz="3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l" rtl="0">
              <a:lnSpc>
                <a:spcPct val="80000"/>
              </a:lnSpc>
              <a:spcBef>
                <a:spcPts val="1800"/>
              </a:spcBef>
              <a:spcAft>
                <a:spcPts val="18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3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隨佛下生度有情，普願眾生會龍華。</a:t>
            </a:r>
            <a:endParaRPr sz="3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4572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1665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85"/>
          <p:cNvSpPr txBox="1">
            <a:spLocks noGrp="1"/>
          </p:cNvSpPr>
          <p:nvPr>
            <p:ph type="title"/>
          </p:nvPr>
        </p:nvSpPr>
        <p:spPr>
          <a:xfrm>
            <a:off x="936172" y="718457"/>
            <a:ext cx="8980196" cy="957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</a:pPr>
            <a:r>
              <a:rPr lang="zh-TW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彌勒學內容</a:t>
            </a:r>
            <a:r>
              <a:rPr lang="en-US" altLang="zh-CN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——</a:t>
            </a:r>
            <a:r>
              <a:rPr lang="zh-TW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endParaRPr sz="4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64" name="Google Shape;264;p185"/>
          <p:cNvSpPr txBox="1">
            <a:spLocks noGrp="1"/>
          </p:cNvSpPr>
          <p:nvPr>
            <p:ph type="body" idx="1"/>
          </p:nvPr>
        </p:nvSpPr>
        <p:spPr>
          <a:xfrm>
            <a:off x="533401" y="2394856"/>
            <a:ext cx="11288486" cy="4219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SzPts val="1440"/>
              <a:buNone/>
            </a:pPr>
            <a:r>
              <a:rPr lang="zh-TW" sz="2600" dirty="0"/>
              <a:t>1.</a:t>
            </a:r>
            <a:r>
              <a:rPr lang="en-US" altLang="zh-TW" sz="2600" dirty="0"/>
              <a:t> </a:t>
            </a:r>
            <a:r>
              <a:rPr lang="zh-TW" sz="2600" dirty="0"/>
              <a:t>認識彌勒菩薩：事蹟(釋迦佛世之前、佛世行儀、中國應化事蹟)</a:t>
            </a:r>
            <a:endParaRPr dirty="0"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SzPts val="1440"/>
              <a:buNone/>
            </a:pPr>
            <a:r>
              <a:rPr lang="zh-TW" sz="2600" dirty="0"/>
              <a:t>                            彌勒菩薩的形象</a:t>
            </a:r>
            <a:endParaRPr sz="2600" dirty="0"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SzPts val="1440"/>
              <a:buNone/>
            </a:pPr>
            <a:r>
              <a:rPr lang="zh-TW" sz="2600" dirty="0"/>
              <a:t>2.</a:t>
            </a:r>
            <a:r>
              <a:rPr lang="en-US" altLang="zh-TW" sz="2600" dirty="0"/>
              <a:t> </a:t>
            </a:r>
            <a:r>
              <a:rPr lang="zh-TW" sz="2600" dirty="0"/>
              <a:t>兜率天：天宮勝境</a:t>
            </a:r>
            <a:endParaRPr sz="2600" dirty="0"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SzPts val="1440"/>
              <a:buNone/>
            </a:pPr>
            <a:r>
              <a:rPr lang="zh-TW" sz="2600" dirty="0"/>
              <a:t>                 如何往生</a:t>
            </a:r>
            <a:endParaRPr sz="2600" dirty="0"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SzPts val="1440"/>
              <a:buNone/>
            </a:pPr>
            <a:r>
              <a:rPr lang="zh-TW" sz="2600" dirty="0"/>
              <a:t>                 往生過程</a:t>
            </a:r>
            <a:endParaRPr sz="2600" dirty="0"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SzPts val="1440"/>
              <a:buNone/>
            </a:pPr>
            <a:r>
              <a:rPr lang="zh-TW" sz="2600" dirty="0"/>
              <a:t>3.</a:t>
            </a:r>
            <a:r>
              <a:rPr lang="en-US" altLang="zh-TW" sz="2600" dirty="0"/>
              <a:t> </a:t>
            </a:r>
            <a:r>
              <a:rPr lang="zh-TW" sz="2600" dirty="0"/>
              <a:t>當來彌勒佛國世界</a:t>
            </a:r>
            <a:endParaRPr sz="2600" dirty="0"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SzPts val="1440"/>
              <a:buNone/>
            </a:pPr>
            <a:r>
              <a:rPr lang="zh-TW" sz="2600" dirty="0"/>
              <a:t>4.</a:t>
            </a:r>
            <a:r>
              <a:rPr lang="en-US" altLang="zh-TW" sz="2600" dirty="0"/>
              <a:t> </a:t>
            </a:r>
            <a:r>
              <a:rPr lang="zh-TW" sz="2600" dirty="0"/>
              <a:t>往生彌勒兜率天宮諸聖諸賢</a:t>
            </a:r>
            <a:endParaRPr sz="2600" dirty="0"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800" b="1" i="0" u="none" strike="noStrike" cap="none" dirty="0">
              <a:solidFill>
                <a:srgbClr val="222222"/>
              </a:solidFill>
              <a:latin typeface="PMingLiU"/>
              <a:ea typeface="PMingLiU"/>
              <a:cs typeface="PMingLiU"/>
              <a:sym typeface="PMingLiU"/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dirty="0"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86"/>
          <p:cNvSpPr txBox="1">
            <a:spLocks noGrp="1"/>
          </p:cNvSpPr>
          <p:nvPr>
            <p:ph type="title"/>
          </p:nvPr>
        </p:nvSpPr>
        <p:spPr>
          <a:xfrm>
            <a:off x="914400" y="707571"/>
            <a:ext cx="9001968" cy="968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</a:pPr>
            <a:r>
              <a:rPr lang="zh-TW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彌勒學內容</a:t>
            </a:r>
            <a:r>
              <a:rPr lang="en-US" altLang="zh-CN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——</a:t>
            </a:r>
            <a:r>
              <a:rPr lang="zh-TW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endParaRPr sz="4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70" name="Google Shape;270;p186"/>
          <p:cNvSpPr txBox="1">
            <a:spLocks noGrp="1"/>
          </p:cNvSpPr>
          <p:nvPr>
            <p:ph type="body" idx="1"/>
          </p:nvPr>
        </p:nvSpPr>
        <p:spPr>
          <a:xfrm>
            <a:off x="685800" y="2416628"/>
            <a:ext cx="11114313" cy="4197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zh-TW" sz="2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5.</a:t>
            </a:r>
            <a:r>
              <a:rPr lang="en-US" altLang="zh-TW" sz="2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TW" sz="2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彌勒信仰在古、今，中國、韓國、日本、台灣、香港</a:t>
            </a:r>
            <a:endParaRPr sz="2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zh-TW" sz="2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6.</a:t>
            </a:r>
            <a:r>
              <a:rPr lang="en-US" altLang="zh-TW" sz="2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TW" sz="2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彌勒學的境、行、果：瑜伽論真實義品、瑜伽戒本、彌勒三經</a:t>
            </a:r>
            <a:endParaRPr sz="2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zh-TW" sz="2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                              (太虛大師)</a:t>
            </a:r>
            <a:endParaRPr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zh-TW" sz="2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7.</a:t>
            </a:r>
            <a:r>
              <a:rPr lang="en-US" altLang="zh-TW" sz="2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TW" sz="2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佛經裡彌勒菩薩的行儀、修證</a:t>
            </a:r>
            <a:endParaRPr sz="2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n-US" altLang="zh-TW" sz="2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8. </a:t>
            </a:r>
            <a:r>
              <a:rPr lang="zh-TW" sz="2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彌勒三學：戒</a:t>
            </a:r>
            <a:r>
              <a:rPr lang="en-US" altLang="zh-CN" sz="2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——</a:t>
            </a:r>
            <a:r>
              <a:rPr lang="zh-TW" sz="2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瑜伽戒本；定--</a:t>
            </a:r>
            <a:r>
              <a:rPr lang="zh-TW" sz="2600" b="0" i="0" u="none" strike="noStrike" cap="none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MingLiU"/>
                <a:sym typeface="PMingLiU"/>
              </a:rPr>
              <a:t>無著菩薩《六門教授習定論》；</a:t>
            </a:r>
            <a:endParaRPr sz="2600" b="0" i="0" u="none" strike="noStrike" cap="none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PMingLiU"/>
              <a:sym typeface="PMingLiU"/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zh-TW" sz="26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MingLiU"/>
                <a:sym typeface="PMingLiU"/>
              </a:rPr>
              <a:t>                     </a:t>
            </a:r>
            <a:r>
              <a:rPr lang="zh-TW" sz="2600" b="0" i="0" u="none" strike="noStrike" cap="none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MingLiU"/>
                <a:sym typeface="PMingLiU"/>
              </a:rPr>
              <a:t>慧</a:t>
            </a:r>
            <a:r>
              <a:rPr lang="en-US" altLang="zh-CN" sz="26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MingLiU"/>
                <a:sym typeface="PMingLiU"/>
              </a:rPr>
              <a:t>——</a:t>
            </a:r>
            <a:r>
              <a:rPr lang="zh-TW" sz="2600" b="0" i="0" u="none" strike="noStrike" cap="none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MingLiU"/>
                <a:sym typeface="PMingLiU"/>
              </a:rPr>
              <a:t>彌勒五大論</a:t>
            </a:r>
            <a:endParaRPr sz="2600" b="0" i="0" u="none" strike="noStrike" cap="none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PMingLiU"/>
              <a:sym typeface="PMingLiU"/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en-US" altLang="zh-TW" sz="26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MingLiU"/>
                <a:sym typeface="PMingLiU"/>
              </a:rPr>
              <a:t>9. </a:t>
            </a:r>
            <a:r>
              <a:rPr lang="zh-TW" sz="26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MingLiU"/>
                <a:sym typeface="PMingLiU"/>
              </a:rPr>
              <a:t>利用彌勒信仰的眾生：武則天、一貫道、天道、宇宙彌勒皇教</a:t>
            </a:r>
            <a:endParaRPr sz="2600" b="0" i="0" u="none" strike="noStrike" cap="none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PMingLiU"/>
              <a:sym typeface="PMingLiU"/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800" b="1" i="0" u="none" strike="noStrike" cap="none" dirty="0">
              <a:solidFill>
                <a:srgbClr val="222222"/>
              </a:solidFill>
              <a:latin typeface="PMingLiU"/>
              <a:ea typeface="PMingLiU"/>
              <a:cs typeface="PMingLiU"/>
              <a:sym typeface="PMingLiU"/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dirty="0"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87"/>
          <p:cNvSpPr txBox="1">
            <a:spLocks noGrp="1"/>
          </p:cNvSpPr>
          <p:nvPr>
            <p:ph type="title"/>
          </p:nvPr>
        </p:nvSpPr>
        <p:spPr>
          <a:xfrm>
            <a:off x="1012372" y="664029"/>
            <a:ext cx="8903996" cy="1012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</a:pPr>
            <a:r>
              <a:rPr lang="zh-TW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參考資料</a:t>
            </a:r>
            <a:endParaRPr sz="4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76" name="Google Shape;276;p187"/>
          <p:cNvSpPr txBox="1">
            <a:spLocks noGrp="1"/>
          </p:cNvSpPr>
          <p:nvPr>
            <p:ph type="body" idx="1"/>
          </p:nvPr>
        </p:nvSpPr>
        <p:spPr>
          <a:xfrm>
            <a:off x="371369" y="2189212"/>
            <a:ext cx="8761413" cy="34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dirty="0"/>
              <a:t>瑯琊閣部落格、瑯琊閣網站</a:t>
            </a:r>
            <a:endParaRPr dirty="0"/>
          </a:p>
          <a:p>
            <a:pPr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dirty="0"/>
              <a:t>佛教法相學會(香港)：</a:t>
            </a:r>
            <a:r>
              <a:rPr lang="zh-TW" b="1" i="0" dirty="0">
                <a:solidFill>
                  <a:srgbClr val="847577"/>
                </a:solidFill>
                <a:latin typeface="Barlow"/>
                <a:ea typeface="Barlow"/>
                <a:cs typeface="Barlow"/>
                <a:sym typeface="Barlow"/>
              </a:rPr>
              <a:t>香港九龍彌敦道328-342A</a:t>
            </a:r>
            <a:endParaRPr dirty="0"/>
          </a:p>
          <a:p>
            <a:pPr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dirty="0"/>
              <a:t>台灣慈宗學會：新北市中和法名寺禪敬方丈法師、如證法師 </a:t>
            </a:r>
            <a:endParaRPr dirty="0"/>
          </a:p>
          <a:p>
            <a:pPr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dirty="0"/>
              <a:t>大慈山彌勒道場(台灣)：</a:t>
            </a:r>
            <a:r>
              <a:rPr lang="zh-TW" b="0" i="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南投縣竹山鎮常常照法師(捨報)—如崑</a:t>
            </a:r>
            <a:r>
              <a:rPr lang="zh-TW" dirty="0"/>
              <a:t>法師 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dirty="0"/>
          </a:p>
        </p:txBody>
      </p:sp>
      <p:pic>
        <p:nvPicPr>
          <p:cNvPr id="277" name="Google Shape;277;p187"/>
          <p:cNvPicPr preferRelativeResize="0"/>
          <p:nvPr/>
        </p:nvPicPr>
        <p:blipFill rotWithShape="1">
          <a:blip r:embed="rId3">
            <a:alphaModFix/>
          </a:blip>
          <a:srcRect l="9975" t="4981" r="58642" b="11748"/>
          <a:stretch/>
        </p:blipFill>
        <p:spPr>
          <a:xfrm>
            <a:off x="4429965" y="4039643"/>
            <a:ext cx="3727131" cy="2781366"/>
          </a:xfrm>
          <a:prstGeom prst="rect">
            <a:avLst/>
          </a:prstGeom>
          <a:noFill/>
          <a:ln w="381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8" name="Google Shape;278;p187"/>
          <p:cNvPicPr preferRelativeResize="0"/>
          <p:nvPr/>
        </p:nvPicPr>
        <p:blipFill rotWithShape="1">
          <a:blip r:embed="rId4">
            <a:alphaModFix/>
          </a:blip>
          <a:srcRect t="2556" r="68689" b="3981"/>
          <a:stretch/>
        </p:blipFill>
        <p:spPr>
          <a:xfrm>
            <a:off x="8629094" y="4010383"/>
            <a:ext cx="3374471" cy="2832986"/>
          </a:xfrm>
          <a:prstGeom prst="rect">
            <a:avLst/>
          </a:prstGeom>
          <a:noFill/>
          <a:ln w="381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9" name="Google Shape;279;p187"/>
          <p:cNvPicPr preferRelativeResize="0"/>
          <p:nvPr/>
        </p:nvPicPr>
        <p:blipFill rotWithShape="1">
          <a:blip r:embed="rId5">
            <a:alphaModFix/>
          </a:blip>
          <a:srcRect l="7378" t="2715" r="61237" b="9032"/>
          <a:stretch/>
        </p:blipFill>
        <p:spPr>
          <a:xfrm>
            <a:off x="188435" y="4039643"/>
            <a:ext cx="3610271" cy="2855345"/>
          </a:xfrm>
          <a:prstGeom prst="rect">
            <a:avLst/>
          </a:prstGeom>
          <a:noFill/>
          <a:ln w="3810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88"/>
          <p:cNvSpPr txBox="1">
            <a:spLocks noGrp="1"/>
          </p:cNvSpPr>
          <p:nvPr>
            <p:ph type="title"/>
          </p:nvPr>
        </p:nvSpPr>
        <p:spPr>
          <a:xfrm>
            <a:off x="1034144" y="609600"/>
            <a:ext cx="8882224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</a:pPr>
            <a:r>
              <a:rPr lang="zh-TW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往生利益</a:t>
            </a:r>
            <a:endParaRPr sz="4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85" name="Google Shape;285;p188"/>
          <p:cNvSpPr txBox="1">
            <a:spLocks noGrp="1"/>
          </p:cNvSpPr>
          <p:nvPr>
            <p:ph type="body" idx="1"/>
          </p:nvPr>
        </p:nvSpPr>
        <p:spPr>
          <a:xfrm>
            <a:off x="620486" y="2405743"/>
            <a:ext cx="11201400" cy="4147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lvl="0" algn="l" rtl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臨終時菩薩與天子相迎</a:t>
            </a:r>
            <a:endParaRPr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l" rtl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蓮花台上化生為天人</a:t>
            </a:r>
            <a:endParaRPr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l" rtl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須臾即見彌勒菩薩</a:t>
            </a:r>
            <a:endParaRPr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l" rtl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白毫瑞光銷九十億劫生死罪</a:t>
            </a:r>
            <a:endParaRPr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l" rtl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兜率天宮殊勝莊嚴</a:t>
            </a:r>
            <a:endParaRPr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l" rtl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得諸天女侍奉</a:t>
            </a:r>
            <a:endParaRPr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l" rtl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禮佛學法：稱機演法、理無不窮、事無不盡、疑無不遣、執無不破、證不退轉</a:t>
            </a:r>
            <a:endParaRPr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0" algn="l" rtl="0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2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可以回人間報告親友</a:t>
            </a:r>
            <a:endParaRPr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89"/>
          <p:cNvSpPr txBox="1">
            <a:spLocks noGrp="1"/>
          </p:cNvSpPr>
          <p:nvPr>
            <p:ph type="title"/>
          </p:nvPr>
        </p:nvSpPr>
        <p:spPr>
          <a:xfrm>
            <a:off x="1154954" y="664029"/>
            <a:ext cx="8761413" cy="1012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</a:pPr>
            <a:r>
              <a:rPr lang="zh-TW" sz="4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彌勒信仰曾經是主流</a:t>
            </a:r>
            <a:endParaRPr sz="44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91" name="Google Shape;291;p189"/>
          <p:cNvSpPr txBox="1">
            <a:spLocks noGrp="1"/>
          </p:cNvSpPr>
          <p:nvPr>
            <p:ph type="body" idx="1"/>
          </p:nvPr>
        </p:nvSpPr>
        <p:spPr>
          <a:xfrm>
            <a:off x="522514" y="2416629"/>
            <a:ext cx="11179629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lvl="0" algn="just" rtl="0" hangingPunct="0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2400" b="0" i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/>
                <a:sym typeface="Microsoft Yahei"/>
              </a:rPr>
              <a:t>印度：近代在印度腱陀羅—古代佛教美術中心，發現西元二世紀後期之彌勒像，數量很多</a:t>
            </a:r>
            <a:r>
              <a:rPr lang="zh-TW" sz="24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/>
                <a:sym typeface="Microsoft Yahei"/>
              </a:rPr>
              <a:t>             由彌勒經和彌勒聖像之出現，可以看出，彌勒信仰發源於印度，尤其以西北印度最盛</a:t>
            </a:r>
            <a:endParaRPr sz="24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Microsoft Yahei"/>
              <a:sym typeface="Microsoft Yahei"/>
            </a:endParaRPr>
          </a:p>
          <a:p>
            <a:pPr lvl="0" algn="just" rtl="0" hangingPunct="0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24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/>
                <a:sym typeface="Microsoft Yahei"/>
              </a:rPr>
              <a:t>西域：彌勒信仰從印度傳至西域，唐代道世著【法苑珠林】記述玄奘西行途中的見聞：玄奘云：西道俗， 悉為彌勒之業</a:t>
            </a:r>
            <a:endParaRPr sz="2400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Microsoft Yahei"/>
              <a:sym typeface="Microsoft Yahei"/>
            </a:endParaRPr>
          </a:p>
          <a:p>
            <a:pPr lvl="0" algn="just" rtl="0" hangingPunct="0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SzPts val="1440"/>
              <a:buFont typeface="Wingdings" panose="05000000000000000000" pitchFamily="2" charset="2"/>
              <a:buChar char="Ø"/>
            </a:pPr>
            <a:r>
              <a:rPr lang="zh-TW" sz="2400" b="0" i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/>
                <a:sym typeface="Microsoft Yahei"/>
              </a:rPr>
              <a:t>中國：從西晉時道安法師（</a:t>
            </a:r>
            <a:r>
              <a:rPr lang="zh-TW" sz="2400" b="0" i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/>
                <a:sym typeface="times new roman"/>
              </a:rPr>
              <a:t>314</a:t>
            </a:r>
            <a:r>
              <a:rPr lang="zh-TW" sz="2400" b="0" i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/>
                <a:sym typeface="Microsoft Yahei"/>
              </a:rPr>
              <a:t>～</a:t>
            </a:r>
            <a:r>
              <a:rPr lang="zh-TW" sz="2400" b="0" i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/>
                <a:sym typeface="times new roman"/>
              </a:rPr>
              <a:t>385</a:t>
            </a:r>
            <a:r>
              <a:rPr lang="zh-TW" sz="2400" b="0" i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/>
                <a:sym typeface="Microsoft Yahei"/>
              </a:rPr>
              <a:t>）首倡以來，歷久而不衰。隋朝以前是主流，唐朝之後</a:t>
            </a:r>
            <a:r>
              <a:rPr lang="zh-TW" sz="24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MingLiu"/>
                <a:sym typeface="PMingLiu"/>
              </a:rPr>
              <a:t>淨土信仰有兩大流派</a:t>
            </a:r>
            <a:r>
              <a:rPr lang="zh-TW" sz="24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(1)</a:t>
            </a:r>
            <a:r>
              <a:rPr lang="zh-TW" sz="24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MingLiu"/>
                <a:sym typeface="PMingLiu"/>
              </a:rPr>
              <a:t>彌勒淨土，</a:t>
            </a:r>
            <a:r>
              <a:rPr lang="zh-TW" sz="24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(2)</a:t>
            </a:r>
            <a:r>
              <a:rPr lang="zh-TW" sz="24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PMingLiu"/>
                <a:sym typeface="PMingLiu"/>
              </a:rPr>
              <a:t>彌陀淨土。清朝康熙弘贊律師編纂兜率龜鏡集羅列往生兜率諸聖賢</a:t>
            </a:r>
            <a:endParaRPr sz="2400" b="1" i="0" dirty="0">
              <a:solidFill>
                <a:srgbClr val="2C2F34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Microsoft Yahei"/>
              <a:sym typeface="Microsoft Yahei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Ion Boardroom">
  <a:themeElements>
    <a:clrScheme name="Ion Boardroom">
      <a:dk1>
        <a:srgbClr val="000000"/>
      </a:dk1>
      <a:lt1>
        <a:srgbClr val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8237</Words>
  <Application>Microsoft Office PowerPoint</Application>
  <PresentationFormat>Widescreen</PresentationFormat>
  <Paragraphs>293</Paragraphs>
  <Slides>45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9" baseType="lpstr">
      <vt:lpstr>Microsoft JhengHei</vt:lpstr>
      <vt:lpstr>Microsoft Yahei</vt:lpstr>
      <vt:lpstr>PMingLiU</vt:lpstr>
      <vt:lpstr>Calibri</vt:lpstr>
      <vt:lpstr>Arial</vt:lpstr>
      <vt:lpstr>Wingdings</vt:lpstr>
      <vt:lpstr>Open Sans</vt:lpstr>
      <vt:lpstr>Noto Sans Symbols</vt:lpstr>
      <vt:lpstr>SimSun</vt:lpstr>
      <vt:lpstr>Barlow</vt:lpstr>
      <vt:lpstr>Century Gothic</vt:lpstr>
      <vt:lpstr>Verdana</vt:lpstr>
      <vt:lpstr>Microsoft Yahei</vt:lpstr>
      <vt:lpstr>Ion Boardroom</vt:lpstr>
      <vt:lpstr>彌勒慈氏學  第一部分：概說</vt:lpstr>
      <vt:lpstr>學習目的——1</vt:lpstr>
      <vt:lpstr>學習目的——2</vt:lpstr>
      <vt:lpstr>學習目的——3</vt:lpstr>
      <vt:lpstr>彌勒學內容——1</vt:lpstr>
      <vt:lpstr>彌勒學內容——2</vt:lpstr>
      <vt:lpstr>參考資料</vt:lpstr>
      <vt:lpstr>往生利益</vt:lpstr>
      <vt:lpstr>彌勒信仰曾經是主流</vt:lpstr>
      <vt:lpstr>彌勒信仰曾經是主流</vt:lpstr>
      <vt:lpstr>唐朝詩人——白居易</vt:lpstr>
      <vt:lpstr>慈宗初祖– 東方聖人(羅什師讚)--彌天釋道安</vt:lpstr>
      <vt:lpstr>慈宗初祖– 東方聖人--彌天釋道安</vt:lpstr>
      <vt:lpstr>天道三寶：關、訣、印 (非一貫道)</vt:lpstr>
      <vt:lpstr>PowerPoint Presentation</vt:lpstr>
      <vt:lpstr>努力弘揚彌勒慈氏宗門</vt:lpstr>
      <vt:lpstr>往生過程</vt:lpstr>
      <vt:lpstr>往生過程</vt:lpstr>
      <vt:lpstr>《法滅盡經》</vt:lpstr>
      <vt:lpstr>《法滅盡經》</vt:lpstr>
      <vt:lpstr>三輩九品往生——上品</vt:lpstr>
      <vt:lpstr>三輩九品往生——中品</vt:lpstr>
      <vt:lpstr>三輩九品往生——下品</vt:lpstr>
      <vt:lpstr>彌勒菩薩的慈悲</vt:lpstr>
      <vt:lpstr>認識當來下生彌勒尊佛</vt:lpstr>
      <vt:lpstr>彌勒菩薩姓名</vt:lpstr>
      <vt:lpstr>PowerPoint Presentation</vt:lpstr>
      <vt:lpstr>PowerPoint Presentation</vt:lpstr>
      <vt:lpstr>彌勒菩薩佛世是出家僧寶</vt:lpstr>
      <vt:lpstr>【賢愚經卷12，波婆離品第五十】</vt:lpstr>
      <vt:lpstr>認識當來下生彌勒尊佛</vt:lpstr>
      <vt:lpstr>PowerPoint Presentation</vt:lpstr>
      <vt:lpstr>彌勒菩薩形象</vt:lpstr>
      <vt:lpstr>佛經裡的彌勒菩薩 CBETA</vt:lpstr>
      <vt:lpstr>彌勒菩薩在釋迦佛世的地位——三類僧寶</vt:lpstr>
      <vt:lpstr>彌勒最為上首菩薩</vt:lpstr>
      <vt:lpstr>彌勒菩薩是眾菩薩首</vt:lpstr>
      <vt:lpstr>彌勒菩薩是上首菩薩</vt:lpstr>
      <vt:lpstr>受戒三師七證</vt:lpstr>
      <vt:lpstr>涅槃前的咐囑</vt:lpstr>
      <vt:lpstr>往生彌勒佛前</vt:lpstr>
      <vt:lpstr>功課 查懺本</vt:lpstr>
      <vt:lpstr>念佛</vt:lpstr>
      <vt:lpstr>往生條件</vt:lpstr>
      <vt:lpstr>發願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彌勒慈氏學  第一部分：概說</dc:title>
  <dc:creator>User</dc:creator>
  <cp:lastModifiedBy>User</cp:lastModifiedBy>
  <cp:revision>12</cp:revision>
  <dcterms:created xsi:type="dcterms:W3CDTF">2021-01-08T06:55:55Z</dcterms:created>
  <dcterms:modified xsi:type="dcterms:W3CDTF">2021-01-30T01:52:08Z</dcterms:modified>
</cp:coreProperties>
</file>